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05" r:id="rId5"/>
    <p:sldMasterId id="2147483708" r:id="rId6"/>
  </p:sldMasterIdLst>
  <p:notesMasterIdLst>
    <p:notesMasterId r:id="rId25"/>
  </p:notesMasterIdLst>
  <p:handoutMasterIdLst>
    <p:handoutMasterId r:id="rId26"/>
  </p:handoutMasterIdLst>
  <p:sldIdLst>
    <p:sldId id="326" r:id="rId7"/>
    <p:sldId id="327" r:id="rId8"/>
    <p:sldId id="277" r:id="rId9"/>
    <p:sldId id="278" r:id="rId10"/>
    <p:sldId id="260" r:id="rId11"/>
    <p:sldId id="263" r:id="rId12"/>
    <p:sldId id="264" r:id="rId13"/>
    <p:sldId id="328" r:id="rId14"/>
    <p:sldId id="283" r:id="rId15"/>
    <p:sldId id="310" r:id="rId16"/>
    <p:sldId id="282" r:id="rId17"/>
    <p:sldId id="294" r:id="rId18"/>
    <p:sldId id="286" r:id="rId19"/>
    <p:sldId id="287" r:id="rId20"/>
    <p:sldId id="288" r:id="rId21"/>
    <p:sldId id="290" r:id="rId22"/>
    <p:sldId id="295" r:id="rId23"/>
    <p:sldId id="29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99CCFF"/>
    <a:srgbClr val="66CC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9" autoAdjust="0"/>
    <p:restoredTop sz="71478" autoAdjust="0"/>
  </p:normalViewPr>
  <p:slideViewPr>
    <p:cSldViewPr>
      <p:cViewPr varScale="1">
        <p:scale>
          <a:sx n="88" d="100"/>
          <a:sy n="88" d="100"/>
        </p:scale>
        <p:origin x="936" y="176"/>
      </p:cViewPr>
      <p:guideLst>
        <p:guide orient="horz" pos="2160"/>
        <p:guide pos="2880"/>
      </p:guideLst>
    </p:cSldViewPr>
  </p:slideViewPr>
  <p:outlineViewPr>
    <p:cViewPr>
      <p:scale>
        <a:sx n="33" d="100"/>
        <a:sy n="33" d="100"/>
      </p:scale>
      <p:origin x="0" y="-1468"/>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95" d="100"/>
          <a:sy n="95" d="100"/>
        </p:scale>
        <p:origin x="3720"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1AE7C0-89FC-B44B-AFC7-2E689E81A6B0}" type="datetimeFigureOut">
              <a:rPr lang="en-US" smtClean="0"/>
              <a:pPr/>
              <a:t>6/14/18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170D3E7-2A8A-844B-A8A8-DACDC3F7E58C}" type="slidenum">
              <a:rPr lang="en-US" smtClean="0"/>
              <a:pPr/>
              <a:t>‹#›</a:t>
            </a:fld>
            <a:endParaRPr lang="en-US"/>
          </a:p>
        </p:txBody>
      </p:sp>
    </p:spTree>
    <p:extLst>
      <p:ext uri="{BB962C8B-B14F-4D97-AF65-F5344CB8AC3E}">
        <p14:creationId xmlns:p14="http://schemas.microsoft.com/office/powerpoint/2010/main" val="5358746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AAB04B-8CC9-48E7-B78F-BDAA22A007D6}" type="datetimeFigureOut">
              <a:rPr lang="en-US" smtClean="0"/>
              <a:pPr/>
              <a:t>6/14/18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6B3A62-EA20-4077-ADE7-AEF39B4ED4AD}" type="slidenum">
              <a:rPr lang="en-US" smtClean="0"/>
              <a:pPr/>
              <a:t>‹#›</a:t>
            </a:fld>
            <a:endParaRPr lang="en-US"/>
          </a:p>
        </p:txBody>
      </p:sp>
    </p:spTree>
    <p:extLst>
      <p:ext uri="{BB962C8B-B14F-4D97-AF65-F5344CB8AC3E}">
        <p14:creationId xmlns:p14="http://schemas.microsoft.com/office/powerpoint/2010/main" val="2548869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475969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Read slide.</a:t>
            </a:r>
          </a:p>
        </p:txBody>
      </p:sp>
      <p:sp>
        <p:nvSpPr>
          <p:cNvPr id="4" name="Slide Number Placeholder 3"/>
          <p:cNvSpPr>
            <a:spLocks noGrp="1"/>
          </p:cNvSpPr>
          <p:nvPr>
            <p:ph type="sldNum" sz="quarter" idx="10"/>
          </p:nvPr>
        </p:nvSpPr>
        <p:spPr/>
        <p:txBody>
          <a:bodyPr/>
          <a:lstStyle/>
          <a:p>
            <a:fld id="{C86B3A62-EA20-4077-ADE7-AEF39B4ED4AD}" type="slidenum">
              <a:rPr lang="en-US" smtClean="0"/>
              <a:pPr/>
              <a:t>11</a:t>
            </a:fld>
            <a:endParaRPr lang="en-US"/>
          </a:p>
        </p:txBody>
      </p:sp>
    </p:spTree>
    <p:extLst>
      <p:ext uri="{BB962C8B-B14F-4D97-AF65-F5344CB8AC3E}">
        <p14:creationId xmlns:p14="http://schemas.microsoft.com/office/powerpoint/2010/main" val="1035148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12</a:t>
            </a:fld>
            <a:endParaRPr lang="en-US"/>
          </a:p>
        </p:txBody>
      </p:sp>
    </p:spTree>
    <p:extLst>
      <p:ext uri="{BB962C8B-B14F-4D97-AF65-F5344CB8AC3E}">
        <p14:creationId xmlns:p14="http://schemas.microsoft.com/office/powerpoint/2010/main" val="4053923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13</a:t>
            </a:fld>
            <a:endParaRPr lang="en-US"/>
          </a:p>
        </p:txBody>
      </p:sp>
    </p:spTree>
    <p:extLst>
      <p:ext uri="{BB962C8B-B14F-4D97-AF65-F5344CB8AC3E}">
        <p14:creationId xmlns:p14="http://schemas.microsoft.com/office/powerpoint/2010/main" val="992133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14</a:t>
            </a:fld>
            <a:endParaRPr lang="en-US"/>
          </a:p>
        </p:txBody>
      </p:sp>
    </p:spTree>
    <p:extLst>
      <p:ext uri="{BB962C8B-B14F-4D97-AF65-F5344CB8AC3E}">
        <p14:creationId xmlns:p14="http://schemas.microsoft.com/office/powerpoint/2010/main" val="3361268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Personal</a:t>
            </a:r>
            <a:r>
              <a:rPr lang="en-US" b="0" baseline="0" dirty="0"/>
              <a:t> growth takes place as we interact with others.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Connecting with church and community resources makes our world bigger than our circumstances.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It creates opportunities for giving, receiving, and learning communication skills, and building meaningful experiences.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What are some positive ways to connect?  (wait for response)</a:t>
            </a:r>
            <a:endParaRPr lang="en-US" b="0" dirty="0"/>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15</a:t>
            </a:fld>
            <a:endParaRPr lang="en-US"/>
          </a:p>
        </p:txBody>
      </p:sp>
    </p:spTree>
    <p:extLst>
      <p:ext uri="{BB962C8B-B14F-4D97-AF65-F5344CB8AC3E}">
        <p14:creationId xmlns:p14="http://schemas.microsoft.com/office/powerpoint/2010/main" val="463517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 the same way that connecting with others creates a vital, two-way relationship, so does connecting with God.</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b="0" dirty="0"/>
          </a:p>
          <a:p>
            <a:r>
              <a:rPr lang="en-US" b="0" dirty="0"/>
              <a:t>Connecting with God through His living Word, the Bible, will help you discover the depth of His love for you, and help you discover your true value and His purpose and plan for your life.</a:t>
            </a:r>
          </a:p>
          <a:p>
            <a:endParaRPr lang="en-US" b="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16</a:t>
            </a:fld>
            <a:endParaRPr lang="en-US"/>
          </a:p>
        </p:txBody>
      </p:sp>
    </p:spTree>
    <p:extLst>
      <p:ext uri="{BB962C8B-B14F-4D97-AF65-F5344CB8AC3E}">
        <p14:creationId xmlns:p14="http://schemas.microsoft.com/office/powerpoint/2010/main" val="3332732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a:p>
            <a:r>
              <a:rPr lang="en-US" dirty="0"/>
              <a:t>It is God’s purpose to lift the veil of sadness and bondage that has hampered your joy and purpose.</a:t>
            </a:r>
          </a:p>
          <a:p>
            <a:endParaRPr lang="en-US" dirty="0"/>
          </a:p>
          <a:p>
            <a:r>
              <a:rPr lang="en-US" dirty="0"/>
              <a:t>God knows you need His help and guidance, and He is there for you.</a:t>
            </a:r>
          </a:p>
        </p:txBody>
      </p:sp>
      <p:sp>
        <p:nvSpPr>
          <p:cNvPr id="4" name="Slide Number Placeholder 3"/>
          <p:cNvSpPr>
            <a:spLocks noGrp="1"/>
          </p:cNvSpPr>
          <p:nvPr>
            <p:ph type="sldNum" sz="quarter" idx="10"/>
          </p:nvPr>
        </p:nvSpPr>
        <p:spPr/>
        <p:txBody>
          <a:bodyPr/>
          <a:lstStyle/>
          <a:p>
            <a:fld id="{C86B3A62-EA20-4077-ADE7-AEF39B4ED4AD}" type="slidenum">
              <a:rPr lang="en-US" smtClean="0"/>
              <a:pPr/>
              <a:t>17</a:t>
            </a:fld>
            <a:endParaRPr lang="en-US"/>
          </a:p>
        </p:txBody>
      </p:sp>
    </p:spTree>
    <p:extLst>
      <p:ext uri="{BB962C8B-B14F-4D97-AF65-F5344CB8AC3E}">
        <p14:creationId xmlns:p14="http://schemas.microsoft.com/office/powerpoint/2010/main" val="2084753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God</a:t>
            </a:r>
            <a:r>
              <a:rPr lang="en-US" b="0" baseline="0" dirty="0"/>
              <a:t> is looking at your potential not your failure.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a:p>
            <a:r>
              <a:rPr lang="en-US" dirty="0"/>
              <a:t>You</a:t>
            </a:r>
            <a:r>
              <a:rPr lang="en-US" baseline="0" dirty="0"/>
              <a:t> are here for a reason.  Jesus is reaching out to you.  </a:t>
            </a:r>
          </a:p>
          <a:p>
            <a:endParaRPr lang="en-US" baseline="0" dirty="0"/>
          </a:p>
          <a:p>
            <a:r>
              <a:rPr lang="en-US" baseline="0" dirty="0"/>
              <a:t>Will you take His hand right now and say, “Yes, Lord, I believe.  Help my unbelief.  Strengthen me and guide me in your way.”  (Ask for a show of hands or to stand.)</a:t>
            </a:r>
          </a:p>
          <a:p>
            <a:endParaRPr lang="en-US" baseline="0" dirty="0"/>
          </a:p>
          <a:p>
            <a:r>
              <a:rPr lang="en-US" baseline="0" dirty="0"/>
              <a:t>He will never disappoint you.</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18</a:t>
            </a:fld>
            <a:endParaRPr lang="en-US"/>
          </a:p>
        </p:txBody>
      </p:sp>
    </p:spTree>
    <p:extLst>
      <p:ext uri="{BB962C8B-B14F-4D97-AF65-F5344CB8AC3E}">
        <p14:creationId xmlns:p14="http://schemas.microsoft.com/office/powerpoint/2010/main" val="1383948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Presenter: Please read and study the tract that accompanies this PowerPoint</a:t>
            </a:r>
            <a:r>
              <a:rPr lang="en-US" b="1" baseline="0" dirty="0"/>
              <a:t> to prepare for this presentation.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In this session we are talking about changing bad habits—for good!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Can the power of a bad habit be broken?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Is it possible to live free?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a:t>
            </a:fld>
            <a:endParaRPr lang="en-US"/>
          </a:p>
        </p:txBody>
      </p:sp>
    </p:spTree>
    <p:extLst>
      <p:ext uri="{BB962C8B-B14F-4D97-AF65-F5344CB8AC3E}">
        <p14:creationId xmlns:p14="http://schemas.microsoft.com/office/powerpoint/2010/main" val="2589614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Habits.  We all have them.  </a:t>
            </a:r>
          </a:p>
          <a:p>
            <a:endParaRPr lang="en-US" b="1" dirty="0"/>
          </a:p>
          <a:p>
            <a:r>
              <a:rPr lang="en-US" b="1" dirty="0"/>
              <a:t>Read slide.</a:t>
            </a:r>
          </a:p>
          <a:p>
            <a:endParaRPr lang="en-US" b="1" dirty="0"/>
          </a:p>
          <a:p>
            <a:r>
              <a:rPr lang="en-US" b="0" dirty="0"/>
              <a:t>Some</a:t>
            </a:r>
            <a:r>
              <a:rPr lang="en-US" b="0" baseline="0" dirty="0"/>
              <a:t> habits work against us. Bad habits can sometimes turn into addictions.</a:t>
            </a:r>
            <a:endParaRPr lang="en-US" b="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4</a:t>
            </a:fld>
            <a:endParaRPr lang="en-US"/>
          </a:p>
        </p:txBody>
      </p:sp>
    </p:spTree>
    <p:extLst>
      <p:ext uri="{BB962C8B-B14F-4D97-AF65-F5344CB8AC3E}">
        <p14:creationId xmlns:p14="http://schemas.microsoft.com/office/powerpoint/2010/main" val="2804695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BDC40E3E-3E6A-45B8-8E4B-0508B5654B50}" type="slidenum">
              <a:rPr lang="en-US">
                <a:solidFill>
                  <a:prstClr val="white"/>
                </a:solidFill>
              </a:rPr>
              <a:pPr/>
              <a:t>5</a:t>
            </a:fld>
            <a:endParaRPr lang="en-US">
              <a:solidFill>
                <a:prstClr val="white"/>
              </a:solidFill>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 the past, the term “addiction” was used only</a:t>
            </a:r>
            <a:r>
              <a:rPr lang="en-US" b="0" baseline="0" dirty="0"/>
              <a:t> to refer to problems with substances such as: </a:t>
            </a:r>
            <a:r>
              <a:rPr lang="en-US" b="0" dirty="0"/>
              <a:t> </a:t>
            </a:r>
            <a:r>
              <a:rPr lang="en-US" b="1" dirty="0"/>
              <a:t>Read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What is an addiction?</a:t>
            </a:r>
          </a:p>
          <a:p>
            <a:pPr eaLnBrk="1" hangingPunct="1"/>
            <a:endParaRPr lang="en-US" dirty="0">
              <a:latin typeface="Arial" pitchFamily="34" charset="0"/>
            </a:endParaRPr>
          </a:p>
          <a:p>
            <a:pPr eaLnBrk="1" hangingPunct="1"/>
            <a:endParaRPr lang="en-US" dirty="0">
              <a:latin typeface="Arial" pitchFamily="34" charset="0"/>
            </a:endParaRPr>
          </a:p>
        </p:txBody>
      </p:sp>
    </p:spTree>
    <p:extLst>
      <p:ext uri="{BB962C8B-B14F-4D97-AF65-F5344CB8AC3E}">
        <p14:creationId xmlns:p14="http://schemas.microsoft.com/office/powerpoint/2010/main" val="233060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D921C092-CBBB-4F8A-8FC7-C76BB7F91E61}" type="slidenum">
              <a:rPr lang="en-US">
                <a:solidFill>
                  <a:prstClr val="white"/>
                </a:solidFill>
              </a:rPr>
              <a:pPr/>
              <a:t>6</a:t>
            </a:fld>
            <a:endParaRPr lang="en-US">
              <a:solidFill>
                <a:prstClr val="white"/>
              </a:solidFill>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Addictions</a:t>
            </a:r>
            <a:r>
              <a:rPr lang="en-US" b="0" baseline="0" dirty="0"/>
              <a:t> have many possible roots, including emotional, physical, spiritual, genetic, and environmental.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But a key characteristic of any addictive behavior includes:  </a:t>
            </a:r>
            <a:r>
              <a:rPr lang="en-US" b="1" dirty="0"/>
              <a:t>Read slide.</a:t>
            </a:r>
          </a:p>
          <a:p>
            <a:pPr eaLnBrk="1" hangingPunct="1"/>
            <a:endParaRPr lang="en-US" dirty="0">
              <a:latin typeface="Arial" pitchFamily="34" charset="0"/>
            </a:endParaRPr>
          </a:p>
        </p:txBody>
      </p:sp>
    </p:spTree>
    <p:extLst>
      <p:ext uri="{BB962C8B-B14F-4D97-AF65-F5344CB8AC3E}">
        <p14:creationId xmlns:p14="http://schemas.microsoft.com/office/powerpoint/2010/main" val="2172285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BDC40E3E-3E6A-45B8-8E4B-0508B5654B50}" type="slidenum">
              <a:rPr lang="en-US">
                <a:solidFill>
                  <a:prstClr val="white"/>
                </a:solidFill>
              </a:rPr>
              <a:pPr/>
              <a:t>7</a:t>
            </a:fld>
            <a:endParaRPr lang="en-US">
              <a:solidFill>
                <a:prstClr val="white"/>
              </a:solidFill>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Other </a:t>
            </a:r>
            <a:r>
              <a:rPr lang="en-US" b="0" baseline="0" dirty="0"/>
              <a:t>addictions </a:t>
            </a:r>
            <a:r>
              <a:rPr lang="en-US" b="0" dirty="0"/>
              <a:t>include:  </a:t>
            </a:r>
            <a:r>
              <a:rPr lang="en-US" b="1" dirty="0"/>
              <a:t>Read slide.</a:t>
            </a:r>
          </a:p>
          <a:p>
            <a:pPr eaLnBrk="1" hangingPunct="1"/>
            <a:endParaRPr lang="en-US" dirty="0">
              <a:latin typeface="Arial" pitchFamily="34" charset="0"/>
            </a:endParaRPr>
          </a:p>
        </p:txBody>
      </p:sp>
    </p:spTree>
    <p:extLst>
      <p:ext uri="{BB962C8B-B14F-4D97-AF65-F5344CB8AC3E}">
        <p14:creationId xmlns:p14="http://schemas.microsoft.com/office/powerpoint/2010/main" val="523416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a:p>
            <a:r>
              <a:rPr lang="en-US" b="1" dirty="0"/>
              <a:t>This is always</a:t>
            </a:r>
            <a:r>
              <a:rPr lang="en-US" b="1" baseline="0" dirty="0"/>
              <a:t> true, but especially if the addiction involves drugs or alcohol, or if you are suffering from severe depression</a:t>
            </a:r>
            <a:r>
              <a:rPr lang="en-US" baseline="0" dirty="0"/>
              <a:t>.  Often there are other conditions that need treatment, so always work with your doctor or healthcare provider.</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8</a:t>
            </a:fld>
            <a:endParaRPr lang="en-US"/>
          </a:p>
        </p:txBody>
      </p:sp>
    </p:spTree>
    <p:extLst>
      <p:ext uri="{BB962C8B-B14F-4D97-AF65-F5344CB8AC3E}">
        <p14:creationId xmlns:p14="http://schemas.microsoft.com/office/powerpoint/2010/main" val="2817077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Read slide.</a:t>
            </a: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Good habits can become just as persistent as bad ones!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Doesn’t that sound like the kind of “rut” we all want to be in?  </a:t>
            </a:r>
            <a:endParaRPr lang="en-US" dirty="0"/>
          </a:p>
          <a:p>
            <a:endParaRPr lang="en-US" dirty="0"/>
          </a:p>
          <a:p>
            <a:r>
              <a:rPr lang="en-US" dirty="0"/>
              <a:t>(Dr. John </a:t>
            </a:r>
            <a:r>
              <a:rPr lang="en-US" dirty="0" err="1"/>
              <a:t>Ratey</a:t>
            </a:r>
            <a:r>
              <a:rPr lang="en-US" dirty="0"/>
              <a:t>, MD, is the </a:t>
            </a:r>
            <a:r>
              <a:rPr lang="en-US"/>
              <a:t>author of </a:t>
            </a:r>
            <a:r>
              <a:rPr lang="en-US" dirty="0"/>
              <a:t>User’s Guide to the Brain, and is a Psychiatrist from Harvard University)</a:t>
            </a:r>
          </a:p>
        </p:txBody>
      </p:sp>
      <p:sp>
        <p:nvSpPr>
          <p:cNvPr id="4" name="Slide Number Placeholder 3"/>
          <p:cNvSpPr>
            <a:spLocks noGrp="1"/>
          </p:cNvSpPr>
          <p:nvPr>
            <p:ph type="sldNum" sz="quarter" idx="10"/>
          </p:nvPr>
        </p:nvSpPr>
        <p:spPr/>
        <p:txBody>
          <a:bodyPr/>
          <a:lstStyle/>
          <a:p>
            <a:fld id="{C86B3A62-EA20-4077-ADE7-AEF39B4ED4AD}" type="slidenum">
              <a:rPr lang="en-US" smtClean="0"/>
              <a:pPr/>
              <a:t>9</a:t>
            </a:fld>
            <a:endParaRPr lang="en-US"/>
          </a:p>
        </p:txBody>
      </p:sp>
    </p:spTree>
    <p:extLst>
      <p:ext uri="{BB962C8B-B14F-4D97-AF65-F5344CB8AC3E}">
        <p14:creationId xmlns:p14="http://schemas.microsoft.com/office/powerpoint/2010/main" val="2888359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Potent, powerful and protective weapons are available to help you make and maintain permanent changes over time.</a:t>
            </a:r>
            <a:r>
              <a:rPr lang="en-US" b="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We call them “freedom keys.”  They include:  </a:t>
            </a:r>
            <a:r>
              <a:rPr lang="en-US" b="1" baseline="0" dirty="0"/>
              <a:t>Read slide.</a:t>
            </a:r>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10</a:t>
            </a:fld>
            <a:endParaRPr lang="en-US"/>
          </a:p>
        </p:txBody>
      </p:sp>
    </p:spTree>
    <p:extLst>
      <p:ext uri="{BB962C8B-B14F-4D97-AF65-F5344CB8AC3E}">
        <p14:creationId xmlns:p14="http://schemas.microsoft.com/office/powerpoint/2010/main" val="2131073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902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3.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3333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685800" y="4267200"/>
            <a:ext cx="7772400" cy="1754326"/>
          </a:xfrm>
          <a:prstGeom prst="rect">
            <a:avLst/>
          </a:prstGeom>
        </p:spPr>
        <p:txBody>
          <a:bodyPr wrap="square">
            <a:spAutoFit/>
          </a:bodyPr>
          <a:lstStyle/>
          <a:p>
            <a:pPr algn="ctr"/>
            <a:r>
              <a:rPr lang="en-US" dirty="0">
                <a:solidFill>
                  <a:prstClr val="white"/>
                </a:solidFill>
                <a:latin typeface="Calibri" pitchFamily="34" charset="0"/>
                <a:ea typeface="Arial" charset="0"/>
                <a:cs typeface="Arial" charset="0"/>
              </a:rPr>
              <a:t>Images used in PowerPoint presentation are part of the presentation and not to be used out of context of the presentation, may not be used as stand-alone images unless to promote the presentation/event, and may not be resold in singular form or as part of an image library.  Images are © </a:t>
            </a:r>
            <a:r>
              <a:rPr lang="en-US" dirty="0" err="1">
                <a:solidFill>
                  <a:prstClr val="white"/>
                </a:solidFill>
                <a:latin typeface="Calibri" pitchFamily="34" charset="0"/>
                <a:ea typeface="Arial" charset="0"/>
                <a:cs typeface="Arial" charset="0"/>
              </a:rPr>
              <a:t>Alamy</a:t>
            </a:r>
            <a:r>
              <a:rPr lang="en-US" dirty="0">
                <a:solidFill>
                  <a:prstClr val="white"/>
                </a:solidFill>
                <a:latin typeface="Calibri" pitchFamily="34" charset="0"/>
                <a:ea typeface="Arial" charset="0"/>
                <a:cs typeface="Arial" charset="0"/>
              </a:rPr>
              <a:t> and presentation templates and content therein are © MISDA, any other usage requires written permission from both parties</a:t>
            </a:r>
            <a:r>
              <a:rPr lang="en-US" dirty="0">
                <a:solidFill>
                  <a:prstClr val="white"/>
                </a:solidFill>
                <a:ea typeface="Arial" charset="0"/>
                <a:cs typeface="Arial" charset="0"/>
              </a:rPr>
              <a:t>.</a:t>
            </a:r>
          </a:p>
        </p:txBody>
      </p:sp>
      <p:sp>
        <p:nvSpPr>
          <p:cNvPr id="11" name="Title 2"/>
          <p:cNvSpPr txBox="1">
            <a:spLocks/>
          </p:cNvSpPr>
          <p:nvPr/>
        </p:nvSpPr>
        <p:spPr>
          <a:xfrm>
            <a:off x="453258" y="2337936"/>
            <a:ext cx="8233542" cy="184675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a:ln>
                  <a:noFill/>
                </a:ln>
                <a:solidFill>
                  <a:srgbClr val="EEECE1"/>
                </a:solidFill>
                <a:effectLst/>
                <a:uLnTx/>
                <a:uFillTx/>
                <a:latin typeface="Arial" charset="0"/>
                <a:ea typeface="Arial" charset="0"/>
                <a:cs typeface="Arial" charset="0"/>
              </a:rPr>
              <a:t>Images © Alamy</a:t>
            </a:r>
            <a:br>
              <a:rPr kumimoji="0" lang="en-US" sz="6000" b="0" i="0" u="none" strike="noStrike" kern="1200" cap="none" spc="0" normalizeH="0" baseline="0" noProof="0">
                <a:ln>
                  <a:noFill/>
                </a:ln>
                <a:solidFill>
                  <a:srgbClr val="EEECE1"/>
                </a:solidFill>
                <a:effectLst/>
                <a:uLnTx/>
                <a:uFillTx/>
                <a:latin typeface="Arial" charset="0"/>
                <a:ea typeface="Arial" charset="0"/>
                <a:cs typeface="Arial" charset="0"/>
              </a:rPr>
            </a:br>
            <a:r>
              <a:rPr kumimoji="0" lang="en-US" sz="3200" b="0" i="0" u="none" strike="noStrike" kern="1200" cap="none" spc="0" normalizeH="0" baseline="0" noProof="0">
                <a:ln>
                  <a:noFill/>
                </a:ln>
                <a:solidFill>
                  <a:srgbClr val="EEECE1"/>
                </a:solidFill>
                <a:effectLst/>
                <a:uLnTx/>
                <a:uFillTx/>
                <a:latin typeface="Arial" charset="0"/>
                <a:ea typeface="Arial" charset="0"/>
                <a:cs typeface="Arial" charset="0"/>
              </a:rPr>
              <a:t>www.alamy.com</a:t>
            </a:r>
            <a:endParaRPr kumimoji="0" lang="en-US" sz="3200" b="0" i="0" u="none" strike="noStrike" kern="1200" cap="none" spc="0" normalizeH="0" baseline="0" noProof="0" dirty="0">
              <a:ln>
                <a:noFill/>
              </a:ln>
              <a:solidFill>
                <a:srgbClr val="EEECE1"/>
              </a:solidFill>
              <a:effectLst/>
              <a:uLnTx/>
              <a:uFillTx/>
              <a:latin typeface="Arial" charset="0"/>
              <a:ea typeface="Arial" charset="0"/>
              <a:cs typeface="Arial" charset="0"/>
            </a:endParaRPr>
          </a:p>
        </p:txBody>
      </p:sp>
      <p:pic>
        <p:nvPicPr>
          <p:cNvPr id="12" name="Picture 11"/>
          <p:cNvPicPr>
            <a:picLocks noChangeAspect="1"/>
          </p:cNvPicPr>
          <p:nvPr/>
        </p:nvPicPr>
        <p:blipFill>
          <a:blip r:embed="rId3" cstate="print">
            <a:extLst>
              <a:ext uri="{BEBA8EAE-BF5A-486C-A8C5-ECC9F3942E4B}">
                <a14:imgProps xmlns:a14="http://schemas.microsoft.com/office/drawing/2010/main">
                  <a14:imgLayer r:embed="rId4">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
        <p:nvSpPr>
          <p:cNvPr id="13"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ea typeface="Arial" charset="0"/>
                <a:cs typeface="Arial" charset="0"/>
              </a:rPr>
              <a:t>®</a:t>
            </a:r>
            <a:endParaRPr lang="en-US" sz="1600" dirty="0">
              <a:solidFill>
                <a:prstClr val="black"/>
              </a:solidFill>
              <a:ea typeface="Arial" charset="0"/>
              <a:cs typeface="Arial" charset="0"/>
            </a:endParaRPr>
          </a:p>
        </p:txBody>
      </p:sp>
    </p:spTree>
    <p:extLst>
      <p:ext uri="{BB962C8B-B14F-4D97-AF65-F5344CB8AC3E}">
        <p14:creationId xmlns:p14="http://schemas.microsoft.com/office/powerpoint/2010/main" val="138112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0D7BEF-A560-EA4E-8A88-530823C8F7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37333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D1D2068-D3DC-8A42-B80C-013A929BA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E4EA20-0834-1942-BD5E-5EDC9C446C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97522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0ECC49-5E59-614A-A52B-72C28801B2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071D9A-D00B-8B42-BF85-CE6ADEA54A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345C51E-61B6-844D-9525-90E813A429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D08DE2-436C-B046-8539-EFD5119934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362AA8-1CAC-D048-8AB1-F60BF0EEAB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65831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3D7BE45-F480-E14A-97AD-339F4E5420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914400" y="2286000"/>
            <a:ext cx="7391400" cy="2862322"/>
          </a:xfrm>
          <a:prstGeom prst="rect">
            <a:avLst/>
          </a:prstGeom>
        </p:spPr>
        <p:txBody>
          <a:bodyPr wrap="square">
            <a:spAutoFit/>
          </a:bodyPr>
          <a:lstStyle/>
          <a:p>
            <a:r>
              <a:rPr lang="en-US" dirty="0">
                <a:solidFill>
                  <a:prstClr val="white"/>
                </a:solidFill>
              </a:rPr>
              <a:t>Scripture quotations used in </a:t>
            </a:r>
            <a:r>
              <a:rPr lang="en-US" b="1" i="1" dirty="0">
                <a:solidFill>
                  <a:prstClr val="white"/>
                </a:solidFill>
              </a:rPr>
              <a:t>Balanced Living PowerPoints</a:t>
            </a:r>
            <a:r>
              <a:rPr lang="en-US" dirty="0">
                <a:solidFill>
                  <a:prstClr val="white"/>
                </a:solidFill>
              </a:rPr>
              <a:t> are taken from Bibles in the Public Domain which have no USA copyright restrictions.  We have indicated which version each quotation is taken from as follows:</a:t>
            </a:r>
          </a:p>
          <a:p>
            <a:r>
              <a:rPr lang="en-US" b="1" dirty="0">
                <a:solidFill>
                  <a:prstClr val="white"/>
                </a:solidFill>
              </a:rPr>
              <a:t>KJV</a:t>
            </a:r>
            <a:r>
              <a:rPr lang="en-US" dirty="0">
                <a:solidFill>
                  <a:prstClr val="white"/>
                </a:solidFill>
              </a:rPr>
              <a:t> - King James Version </a:t>
            </a:r>
          </a:p>
          <a:p>
            <a:r>
              <a:rPr lang="en-US" b="1" dirty="0">
                <a:solidFill>
                  <a:prstClr val="white"/>
                </a:solidFill>
              </a:rPr>
              <a:t>BBE</a:t>
            </a:r>
            <a:r>
              <a:rPr lang="en-US" dirty="0">
                <a:solidFill>
                  <a:prstClr val="white"/>
                </a:solidFill>
              </a:rPr>
              <a:t> - Bible in Basic English</a:t>
            </a:r>
          </a:p>
          <a:p>
            <a:r>
              <a:rPr lang="en-US" b="1" dirty="0">
                <a:solidFill>
                  <a:prstClr val="white"/>
                </a:solidFill>
              </a:rPr>
              <a:t>WEB</a:t>
            </a:r>
            <a:r>
              <a:rPr lang="en-US" dirty="0">
                <a:solidFill>
                  <a:prstClr val="white"/>
                </a:solidFill>
              </a:rPr>
              <a:t> - World English Bible</a:t>
            </a:r>
          </a:p>
          <a:p>
            <a:r>
              <a:rPr lang="en-US" b="1" dirty="0">
                <a:solidFill>
                  <a:prstClr val="white"/>
                </a:solidFill>
              </a:rPr>
              <a:t>DBY</a:t>
            </a:r>
            <a:r>
              <a:rPr lang="en-US" dirty="0">
                <a:solidFill>
                  <a:prstClr val="white"/>
                </a:solidFill>
              </a:rPr>
              <a:t> - Darby's Translation</a:t>
            </a:r>
          </a:p>
          <a:p>
            <a:r>
              <a:rPr lang="en-US" dirty="0">
                <a:solidFill>
                  <a:prstClr val="white"/>
                </a:solidFill>
              </a:rPr>
              <a:t>Any scriptures not otherwise noted are the author's paraphrase of one of these versions.</a:t>
            </a:r>
          </a:p>
          <a:p>
            <a:endParaRPr lang="en-US" dirty="0">
              <a:solidFill>
                <a:prstClr val="white"/>
              </a:solidFill>
              <a:ea typeface="Arial" charset="0"/>
              <a:cs typeface="Arial" charset="0"/>
            </a:endParaRPr>
          </a:p>
        </p:txBody>
      </p:sp>
      <p:sp>
        <p:nvSpPr>
          <p:cNvPr id="13"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ea typeface="Arial" charset="0"/>
                <a:cs typeface="Arial" charset="0"/>
              </a:rPr>
              <a:t>®</a:t>
            </a:r>
            <a:endParaRPr lang="en-US" sz="1600" dirty="0">
              <a:solidFill>
                <a:prstClr val="black"/>
              </a:solidFill>
              <a:ea typeface="Arial" charset="0"/>
              <a:cs typeface="Arial" charset="0"/>
            </a:endParaRPr>
          </a:p>
        </p:txBody>
      </p:sp>
    </p:spTree>
    <p:extLst>
      <p:ext uri="{BB962C8B-B14F-4D97-AF65-F5344CB8AC3E}">
        <p14:creationId xmlns:p14="http://schemas.microsoft.com/office/powerpoint/2010/main" val="48783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0BCBAB-5504-D94C-9173-C48072D27FA6}"/>
              </a:ext>
            </a:extLst>
          </p:cNvPr>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51A327D-37C2-324D-B929-07BBA48B82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3155DD5-3742-0C4F-8E04-D9ACBC41A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A27A68-E7E8-984C-8655-4402423F3A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9731094-53A8-3249-B3A5-19A3D9FBE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7C1ACE6-D603-F54A-9CED-8C28A8DF2E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75518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4B4BB1-1346-E745-9792-636F87677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A7E3C1E5-4C7D-4556-87E4-648146C60C9D}">
  <ds:schemaRefs>
    <ds:schemaRef ds:uri="http://schemas.microsoft.com/sharepoint/v3/contenttype/forms"/>
  </ds:schemaRefs>
</ds:datastoreItem>
</file>

<file path=customXml/itemProps2.xml><?xml version="1.0" encoding="utf-8"?>
<ds:datastoreItem xmlns:ds="http://schemas.openxmlformats.org/officeDocument/2006/customXml" ds:itemID="{72ADD116-5A5D-4416-8975-116D776BDD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3d8973d-8316-407a-8e30-0fccab978384"/>
    <ds:schemaRef ds:uri="9b1224cd-25dc-4b65-9ab8-cd20bb6253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AADE4A-C5DD-4A40-A272-BF4E46059F18}">
  <ds:schemaRefs>
    <ds:schemaRef ds:uri="http://schemas.microsoft.com/office/2006/documentManagement/types"/>
    <ds:schemaRef ds:uri="http://purl.org/dc/elements/1.1/"/>
    <ds:schemaRef ds:uri="http://schemas.microsoft.com/office/infopath/2007/PartnerControls"/>
    <ds:schemaRef ds:uri="http://purl.org/dc/dcmitype/"/>
    <ds:schemaRef ds:uri="http://schemas.openxmlformats.org/package/2006/metadata/core-properties"/>
    <ds:schemaRef ds:uri="b3d8973d-8316-407a-8e30-0fccab978384"/>
    <ds:schemaRef ds:uri="http://schemas.microsoft.com/office/2006/metadata/properties"/>
    <ds:schemaRef ds:uri="http://www.w3.org/XML/1998/namespace"/>
    <ds:schemaRef ds:uri="http://purl.org/dc/term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Flow</Template>
  <TotalTime>6107</TotalTime>
  <Words>667</Words>
  <Application>Microsoft Macintosh PowerPoint</Application>
  <PresentationFormat>On-screen Show (4:3)</PresentationFormat>
  <Paragraphs>91</Paragraphs>
  <Slides>18</Slides>
  <Notes>17</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18</vt:i4>
      </vt:variant>
    </vt:vector>
  </HeadingPairs>
  <TitlesOfParts>
    <vt:vector size="23" baseType="lpstr">
      <vt:lpstr>Arial</vt:lpstr>
      <vt:lpstr>Calibri</vt:lpstr>
      <vt:lpstr>Default Design</vt:lpstr>
      <vt:lpstr>3_Default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Free</dc:title>
  <dc:creator>vgriffin</dc:creator>
  <cp:lastModifiedBy>Eric Pletcher</cp:lastModifiedBy>
  <cp:revision>193</cp:revision>
  <dcterms:created xsi:type="dcterms:W3CDTF">2014-04-02T00:26:43Z</dcterms:created>
  <dcterms:modified xsi:type="dcterms:W3CDTF">2018-06-14T17:27:48Z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