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3" r:id="rId5"/>
  </p:sldMasterIdLst>
  <p:notesMasterIdLst>
    <p:notesMasterId r:id="rId38"/>
  </p:notesMasterIdLst>
  <p:sldIdLst>
    <p:sldId id="294" r:id="rId6"/>
    <p:sldId id="295" r:id="rId7"/>
    <p:sldId id="257" r:id="rId8"/>
    <p:sldId id="258" r:id="rId9"/>
    <p:sldId id="259" r:id="rId10"/>
    <p:sldId id="260" r:id="rId11"/>
    <p:sldId id="261" r:id="rId12"/>
    <p:sldId id="262" r:id="rId13"/>
    <p:sldId id="296" r:id="rId14"/>
    <p:sldId id="264" r:id="rId15"/>
    <p:sldId id="265" r:id="rId16"/>
    <p:sldId id="266" r:id="rId17"/>
    <p:sldId id="267" r:id="rId18"/>
    <p:sldId id="268" r:id="rId19"/>
    <p:sldId id="270" r:id="rId20"/>
    <p:sldId id="273" r:id="rId21"/>
    <p:sldId id="274" r:id="rId22"/>
    <p:sldId id="275" r:id="rId23"/>
    <p:sldId id="290" r:id="rId24"/>
    <p:sldId id="291" r:id="rId25"/>
    <p:sldId id="272" r:id="rId26"/>
    <p:sldId id="269" r:id="rId27"/>
    <p:sldId id="277" r:id="rId28"/>
    <p:sldId id="276" r:id="rId29"/>
    <p:sldId id="278" r:id="rId30"/>
    <p:sldId id="279" r:id="rId31"/>
    <p:sldId id="280" r:id="rId32"/>
    <p:sldId id="281" r:id="rId33"/>
    <p:sldId id="282" r:id="rId34"/>
    <p:sldId id="283" r:id="rId35"/>
    <p:sldId id="292" r:id="rId36"/>
    <p:sldId id="293"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CC00"/>
    <a:srgbClr val="FF9933"/>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38" autoAdjust="0"/>
    <p:restoredTop sz="71689" autoAdjust="0"/>
  </p:normalViewPr>
  <p:slideViewPr>
    <p:cSldViewPr>
      <p:cViewPr varScale="1">
        <p:scale>
          <a:sx n="41" d="100"/>
          <a:sy n="41" d="100"/>
        </p:scale>
        <p:origin x="514" y="29"/>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AD579C-E779-4F6B-B23F-7484B516105F}" type="datetimeFigureOut">
              <a:rPr lang="en-US" smtClean="0"/>
              <a:pPr/>
              <a:t>11/17/2021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C87E0F-69D6-46BA-9C25-62E224CF6B89}" type="slidenum">
              <a:rPr lang="en-US" smtClean="0"/>
              <a:pPr/>
              <a:t>‹#›</a:t>
            </a:fld>
            <a:endParaRPr lang="en-US"/>
          </a:p>
        </p:txBody>
      </p:sp>
    </p:spTree>
    <p:extLst>
      <p:ext uri="{BB962C8B-B14F-4D97-AF65-F5344CB8AC3E}">
        <p14:creationId xmlns:p14="http://schemas.microsoft.com/office/powerpoint/2010/main" val="23397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a:p>
            <a:endParaRPr lang="en-US" b="0" dirty="0"/>
          </a:p>
          <a:p>
            <a:endParaRPr lang="en-US" b="0" baseline="0" dirty="0">
              <a:solidFill>
                <a:srgbClr val="C00000"/>
              </a:solidFill>
            </a:endParaRPr>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0796852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A la persona que cree que Dios nunca dejará que las cosas malas sucedan a las personas buenas, los sentimientos de traición y amargura pueden endurecer y finalmente destruir la fe y la confianza en el poder de Dios.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En este mundo no estamos siempre protegidos del sufrimiento, es parte de nuestra experiencia humana.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Lea la diapositiva.</a:t>
            </a:r>
            <a:endParaRPr lang="en-US" b="1" dirty="0"/>
          </a:p>
          <a:p>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10</a:t>
            </a:fld>
            <a:endParaRPr lang="en-US"/>
          </a:p>
        </p:txBody>
      </p:sp>
    </p:spTree>
    <p:extLst>
      <p:ext uri="{BB962C8B-B14F-4D97-AF65-F5344CB8AC3E}">
        <p14:creationId xmlns:p14="http://schemas.microsoft.com/office/powerpoint/2010/main" val="3769871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En el proceso de cuidar a su hija enferma, el pastor </a:t>
            </a:r>
            <a:r>
              <a:rPr lang="es-ES" dirty="0" err="1"/>
              <a:t>Claypool</a:t>
            </a:r>
            <a:r>
              <a:rPr lang="es-ES" dirty="0"/>
              <a:t> encontró una visión especial de esta Escritura: </a:t>
            </a:r>
            <a:r>
              <a:rPr lang="es-ES" b="1" dirty="0"/>
              <a:t>Lea la diapositiva.</a:t>
            </a:r>
          </a:p>
          <a:p>
            <a:endParaRPr lang="es-ES" dirty="0"/>
          </a:p>
          <a:p>
            <a:r>
              <a:rPr lang="es-ES" dirty="0"/>
              <a:t>Descubrió tres promesas de la presencia de Dios en la vida de un creyente.</a:t>
            </a:r>
          </a:p>
          <a:p>
            <a:endParaRPr lang="es-ES" dirty="0"/>
          </a:p>
          <a:p>
            <a:r>
              <a:rPr lang="es-ES" dirty="0"/>
              <a:t>¿Puedes verlos en este versículo? (Espera respuesta)</a:t>
            </a:r>
          </a:p>
          <a:p>
            <a:endParaRPr lang="es-ES" dirty="0"/>
          </a:p>
          <a:p>
            <a:r>
              <a:rPr lang="es-ES" b="1" dirty="0"/>
              <a:t>1. Levantarán alas como las águilas</a:t>
            </a:r>
            <a:r>
              <a:rPr lang="es-ES" dirty="0"/>
              <a:t>. Aquí está la exuberancia y la libertad. Este tipo de fuerza no encaja en las largas noches de cuidado ansioso al cuidar a un niño enfermo.</a:t>
            </a:r>
          </a:p>
          <a:p>
            <a:r>
              <a:rPr lang="es-ES" b="1" dirty="0"/>
              <a:t>2. Correrán y no se cansarán</a:t>
            </a:r>
            <a:r>
              <a:rPr lang="es-ES" dirty="0"/>
              <a:t>. Aquí está la fuerza para la actuar</a:t>
            </a:r>
            <a:r>
              <a:rPr lang="es-ES" baseline="0" dirty="0"/>
              <a:t> al </a:t>
            </a:r>
            <a:r>
              <a:rPr lang="es-ES" dirty="0"/>
              <a:t>resolver problemas y realizar tareas. Pero en algunas situaciones, no hay nada que puedas hacer.</a:t>
            </a:r>
          </a:p>
          <a:p>
            <a:r>
              <a:rPr lang="es-ES" b="1" dirty="0"/>
              <a:t>3. Caminarán y no se fatigarán</a:t>
            </a:r>
            <a:r>
              <a:rPr lang="es-ES" dirty="0"/>
              <a:t>. Esto puede parecer insignificante. ¿Quién quiere ser retrasado a un paseo, arrastrándose pulgada por pulgada, apenas capaz de aguantar? Pero esta es la única forma de la promesa que se ajusta a esta situación. En los tramos oscuros de la vida, cuando no se puede volar y no hay lugar para correr, saber de una ayuda que proporcionará la fuerza que le permite "caminar y no desmayarse" es una buena noticia.</a:t>
            </a:r>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11</a:t>
            </a:fld>
            <a:endParaRPr lang="en-US"/>
          </a:p>
        </p:txBody>
      </p:sp>
    </p:spTree>
    <p:extLst>
      <p:ext uri="{BB962C8B-B14F-4D97-AF65-F5344CB8AC3E}">
        <p14:creationId xmlns:p14="http://schemas.microsoft.com/office/powerpoint/2010/main" val="770864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12</a:t>
            </a:fld>
            <a:endParaRPr lang="en-US"/>
          </a:p>
        </p:txBody>
      </p:sp>
    </p:spTree>
    <p:extLst>
      <p:ext uri="{BB962C8B-B14F-4D97-AF65-F5344CB8AC3E}">
        <p14:creationId xmlns:p14="http://schemas.microsoft.com/office/powerpoint/2010/main" val="636287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endParaRPr lang="en-US" b="1" dirty="0"/>
          </a:p>
          <a:p>
            <a:endParaRPr lang="en-US" dirty="0"/>
          </a:p>
          <a:p>
            <a:r>
              <a:rPr lang="en-US" dirty="0" err="1"/>
              <a:t>Esta</a:t>
            </a:r>
            <a:r>
              <a:rPr lang="en-US" dirty="0"/>
              <a:t> </a:t>
            </a:r>
            <a:r>
              <a:rPr lang="en-US" dirty="0" err="1"/>
              <a:t>puede</a:t>
            </a:r>
            <a:r>
              <a:rPr lang="en-US" dirty="0"/>
              <a:t> </a:t>
            </a:r>
            <a:r>
              <a:rPr lang="en-US" dirty="0" err="1"/>
              <a:t>ser</a:t>
            </a:r>
            <a:r>
              <a:rPr lang="en-US" dirty="0"/>
              <a:t> la mayor </a:t>
            </a:r>
            <a:r>
              <a:rPr lang="en-US" dirty="0" err="1"/>
              <a:t>manifestación</a:t>
            </a:r>
            <a:r>
              <a:rPr lang="en-US" dirty="0"/>
              <a:t> del </a:t>
            </a:r>
            <a:r>
              <a:rPr lang="en-US" dirty="0" err="1"/>
              <a:t>poder</a:t>
            </a:r>
            <a:r>
              <a:rPr lang="en-US" dirty="0"/>
              <a:t> de Dios. </a:t>
            </a:r>
          </a:p>
        </p:txBody>
      </p:sp>
      <p:sp>
        <p:nvSpPr>
          <p:cNvPr id="4" name="Slide Number Placeholder 3"/>
          <p:cNvSpPr>
            <a:spLocks noGrp="1"/>
          </p:cNvSpPr>
          <p:nvPr>
            <p:ph type="sldNum" sz="quarter" idx="10"/>
          </p:nvPr>
        </p:nvSpPr>
        <p:spPr/>
        <p:txBody>
          <a:bodyPr/>
          <a:lstStyle/>
          <a:p>
            <a:fld id="{4BC87E0F-69D6-46BA-9C25-62E224CF6B89}" type="slidenum">
              <a:rPr lang="en-US" smtClean="0"/>
              <a:pPr/>
              <a:t>13</a:t>
            </a:fld>
            <a:endParaRPr lang="en-US"/>
          </a:p>
        </p:txBody>
      </p:sp>
    </p:spTree>
    <p:extLst>
      <p:ext uri="{BB962C8B-B14F-4D97-AF65-F5344CB8AC3E}">
        <p14:creationId xmlns:p14="http://schemas.microsoft.com/office/powerpoint/2010/main" val="3343696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endParaRPr lang="en-US" b="1"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¿Has </a:t>
            </a:r>
            <a:r>
              <a:rPr lang="en-US" baseline="0" dirty="0" err="1"/>
              <a:t>estado</a:t>
            </a:r>
            <a:r>
              <a:rPr lang="en-US" baseline="0" dirty="0"/>
              <a:t> </a:t>
            </a:r>
            <a:r>
              <a:rPr lang="en-US" baseline="0" dirty="0" err="1"/>
              <a:t>ahí</a:t>
            </a:r>
            <a:r>
              <a:rPr lang="en-US" baseline="0" dirty="0"/>
              <a:t> </a:t>
            </a:r>
            <a:r>
              <a:rPr lang="en-US" baseline="0" dirty="0" err="1"/>
              <a:t>alguna</a:t>
            </a:r>
            <a:r>
              <a:rPr lang="en-US" baseline="0" dirty="0"/>
              <a:t> </a:t>
            </a:r>
            <a:r>
              <a:rPr lang="en-US" baseline="0" dirty="0" err="1"/>
              <a:t>vez</a:t>
            </a:r>
            <a:r>
              <a:rPr lang="en-US" baseline="0" dirty="0"/>
              <a:t>? </a:t>
            </a:r>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14</a:t>
            </a:fld>
            <a:endParaRPr lang="en-US"/>
          </a:p>
        </p:txBody>
      </p:sp>
    </p:spTree>
    <p:extLst>
      <p:ext uri="{BB962C8B-B14F-4D97-AF65-F5344CB8AC3E}">
        <p14:creationId xmlns:p14="http://schemas.microsoft.com/office/powerpoint/2010/main" val="39634877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Tener la fuerza para dar el siguiente paso, esperar, soportar-saber que hay luz al final del túnel- ¡esto es poder en verdad!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En las manos de Dios nuestras pruebas se convierten en sus herramientas para fortalecer, refinar y madurar nuestro carácter.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Satanás nos haría amargados: el plan de Dios es que nos volvamos mejores.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Es nuestra la elección del camino que tomaremos.</a:t>
            </a:r>
            <a:endParaRPr lang="en-US" b="0"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15</a:t>
            </a:fld>
            <a:endParaRPr lang="en-US"/>
          </a:p>
        </p:txBody>
      </p:sp>
    </p:spTree>
    <p:extLst>
      <p:ext uri="{BB962C8B-B14F-4D97-AF65-F5344CB8AC3E}">
        <p14:creationId xmlns:p14="http://schemas.microsoft.com/office/powerpoint/2010/main" val="3246516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Gracias a Dios, un </a:t>
            </a:r>
            <a:r>
              <a:rPr lang="en-US" b="0" baseline="0" dirty="0" err="1"/>
              <a:t>día</a:t>
            </a:r>
            <a:r>
              <a:rPr lang="en-US" b="0" baseline="0" dirty="0"/>
              <a:t> </a:t>
            </a:r>
            <a:r>
              <a:rPr lang="en-US" b="0" baseline="0" dirty="0" err="1"/>
              <a:t>muy</a:t>
            </a:r>
            <a:r>
              <a:rPr lang="en-US" b="0" baseline="0" dirty="0"/>
              <a:t> </a:t>
            </a:r>
            <a:r>
              <a:rPr lang="en-US" b="0" baseline="0" dirty="0" err="1"/>
              <a:t>cercano</a:t>
            </a:r>
            <a:r>
              <a:rPr lang="en-US" b="0" baseline="0" dirty="0"/>
              <a:t>: </a:t>
            </a:r>
            <a:r>
              <a:rPr lang="en-US" b="1" baseline="0" dirty="0"/>
              <a:t>Lea la </a:t>
            </a:r>
            <a:r>
              <a:rPr lang="en-US" b="1" baseline="0" dirty="0" err="1"/>
              <a:t>diapositiva</a:t>
            </a:r>
            <a:r>
              <a:rPr lang="en-US" b="1" baseline="0" dirty="0"/>
              <a:t>. </a:t>
            </a:r>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16</a:t>
            </a:fld>
            <a:endParaRPr lang="en-US"/>
          </a:p>
        </p:txBody>
      </p:sp>
    </p:spTree>
    <p:extLst>
      <p:ext uri="{BB962C8B-B14F-4D97-AF65-F5344CB8AC3E}">
        <p14:creationId xmlns:p14="http://schemas.microsoft.com/office/powerpoint/2010/main" val="55738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promesa de vida eterna sin dolor, pecado y sufrimiento en el Cielo y en la tierra hecha nueva nos permite hoy caminar valiente y esperanzadamente, no sólo en el valle de la sombra de la muerte y del dolor, sino a través de ese valle hacia la luz procedente del trono de Dios.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luz y la esperanza de Dios están disponibles para todos los que están buscando la ayuda que sólo Cristo puede dar.</a:t>
            </a:r>
            <a:endParaRPr lang="en-US" b="0"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17</a:t>
            </a:fld>
            <a:endParaRPr lang="en-US"/>
          </a:p>
        </p:txBody>
      </p:sp>
    </p:spTree>
    <p:extLst>
      <p:ext uri="{BB962C8B-B14F-4D97-AF65-F5344CB8AC3E}">
        <p14:creationId xmlns:p14="http://schemas.microsoft.com/office/powerpoint/2010/main" val="618093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endParaRPr lang="en-US" b="1" dirty="0"/>
          </a:p>
          <a:p>
            <a:endParaRPr lang="en-US" dirty="0"/>
          </a:p>
          <a:p>
            <a:r>
              <a:rPr lang="en-US" dirty="0" err="1"/>
              <a:t>Aún</a:t>
            </a:r>
            <a:r>
              <a:rPr lang="en-US" dirty="0"/>
              <a:t> </a:t>
            </a:r>
            <a:r>
              <a:rPr lang="en-US" dirty="0" err="1"/>
              <a:t>en</a:t>
            </a:r>
            <a:r>
              <a:rPr lang="en-US" dirty="0"/>
              <a:t> </a:t>
            </a:r>
            <a:r>
              <a:rPr lang="en-US" dirty="0" err="1"/>
              <a:t>los</a:t>
            </a:r>
            <a:r>
              <a:rPr lang="en-US" dirty="0"/>
              <a:t> </a:t>
            </a:r>
            <a:r>
              <a:rPr lang="en-US" dirty="0" err="1"/>
              <a:t>momentos</a:t>
            </a:r>
            <a:r>
              <a:rPr lang="en-US" dirty="0"/>
              <a:t> </a:t>
            </a:r>
            <a:r>
              <a:rPr lang="en-US" dirty="0" err="1"/>
              <a:t>más</a:t>
            </a:r>
            <a:r>
              <a:rPr lang="en-US" dirty="0"/>
              <a:t> </a:t>
            </a:r>
            <a:r>
              <a:rPr lang="en-US" dirty="0" err="1"/>
              <a:t>oscuros</a:t>
            </a:r>
            <a:r>
              <a:rPr lang="en-US" dirty="0"/>
              <a:t>, </a:t>
            </a:r>
            <a:r>
              <a:rPr lang="en-US" dirty="0" err="1"/>
              <a:t>puedes</a:t>
            </a:r>
            <a:r>
              <a:rPr lang="en-US" dirty="0"/>
              <a:t> </a:t>
            </a:r>
            <a:r>
              <a:rPr lang="en-US" dirty="0" err="1"/>
              <a:t>confiar</a:t>
            </a:r>
            <a:r>
              <a:rPr lang="en-US" dirty="0"/>
              <a:t> </a:t>
            </a:r>
            <a:r>
              <a:rPr lang="en-US" dirty="0" err="1"/>
              <a:t>en</a:t>
            </a:r>
            <a:r>
              <a:rPr lang="en-US" dirty="0"/>
              <a:t> el </a:t>
            </a:r>
            <a:r>
              <a:rPr lang="en-US" dirty="0" err="1"/>
              <a:t>amor</a:t>
            </a:r>
            <a:r>
              <a:rPr lang="en-US" dirty="0"/>
              <a:t> de Dios. </a:t>
            </a:r>
          </a:p>
        </p:txBody>
      </p:sp>
      <p:sp>
        <p:nvSpPr>
          <p:cNvPr id="4" name="Slide Number Placeholder 3"/>
          <p:cNvSpPr>
            <a:spLocks noGrp="1"/>
          </p:cNvSpPr>
          <p:nvPr>
            <p:ph type="sldNum" sz="quarter" idx="10"/>
          </p:nvPr>
        </p:nvSpPr>
        <p:spPr/>
        <p:txBody>
          <a:bodyPr/>
          <a:lstStyle/>
          <a:p>
            <a:fld id="{4BC87E0F-69D6-46BA-9C25-62E224CF6B89}" type="slidenum">
              <a:rPr lang="en-US" smtClean="0"/>
              <a:pPr/>
              <a:t>18</a:t>
            </a:fld>
            <a:endParaRPr lang="en-US"/>
          </a:p>
        </p:txBody>
      </p:sp>
    </p:spTree>
    <p:extLst>
      <p:ext uri="{BB962C8B-B14F-4D97-AF65-F5344CB8AC3E}">
        <p14:creationId xmlns:p14="http://schemas.microsoft.com/office/powerpoint/2010/main" val="3875044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dirty="0"/>
              <a:t>Aquí está una declaración inspiradora con la que todos podemos identificarnos: "En la experiencia de todos vienen tiempos de profunda decepción y desaliento total - días en que la tristeza es la porción, y es difícil creer que Dios es todavía el amable benefactor de Sus hijos terrenales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dirty="0"/>
              <a:t>"Es entonces cuando muchos pierden la</a:t>
            </a:r>
            <a:r>
              <a:rPr lang="es-ES" sz="1200" b="0" baseline="0" dirty="0"/>
              <a:t> confianza en</a:t>
            </a:r>
            <a:r>
              <a:rPr lang="es-ES" sz="1200" b="0" dirty="0"/>
              <a:t> Dios y son llevados a la esclavitud de la duda, a la esclavitud de la incredulidad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dirty="0"/>
              <a:t>"¿Podríamos nosotros discernir con el discernimiento espiritual el significado de las providencias de Dios, ver ángeles ... esforzándonos por plantar nuestros pies sobre un fundamento más firme que las colinas eternas; Y nueva fe, nueva vida, surgiría en el ser. "</a:t>
            </a:r>
            <a:r>
              <a:rPr lang="es-ES" sz="1200" b="0" dirty="0" err="1"/>
              <a:t>My</a:t>
            </a:r>
            <a:r>
              <a:rPr lang="es-ES" sz="1200" b="0" dirty="0"/>
              <a:t> </a:t>
            </a:r>
            <a:r>
              <a:rPr lang="es-ES" sz="1200" b="0" dirty="0" err="1"/>
              <a:t>Life</a:t>
            </a:r>
            <a:r>
              <a:rPr lang="es-ES" sz="1200" b="0" dirty="0"/>
              <a:t> </a:t>
            </a:r>
            <a:r>
              <a:rPr lang="es-ES" sz="1200" b="0" dirty="0" err="1"/>
              <a:t>Today</a:t>
            </a:r>
            <a:r>
              <a:rPr lang="es-ES" sz="1200" b="0" baseline="0" dirty="0"/>
              <a:t> [Mi vida hoy],</a:t>
            </a:r>
            <a:r>
              <a:rPr lang="es-ES" sz="1200" b="0" dirty="0"/>
              <a:t> p. 328.</a:t>
            </a:r>
            <a:endParaRPr lang="en-US" b="0" baseline="0" dirty="0"/>
          </a:p>
          <a:p>
            <a:endParaRPr lang="en-US" baseline="0" dirty="0"/>
          </a:p>
          <a:p>
            <a:r>
              <a:rPr lang="en-US" baseline="0" dirty="0"/>
              <a:t> </a:t>
            </a:r>
            <a:endParaRPr lang="en-US" dirty="0"/>
          </a:p>
        </p:txBody>
      </p:sp>
      <p:sp>
        <p:nvSpPr>
          <p:cNvPr id="4" name="Slide Number Placeholder 3"/>
          <p:cNvSpPr>
            <a:spLocks noGrp="1"/>
          </p:cNvSpPr>
          <p:nvPr>
            <p:ph type="sldNum" sz="quarter" idx="10"/>
          </p:nvPr>
        </p:nvSpPr>
        <p:spPr/>
        <p:txBody>
          <a:bodyPr/>
          <a:lstStyle/>
          <a:p>
            <a:fld id="{44C7BDEA-45CE-4F74-867E-93A4BB23631F}" type="slidenum">
              <a:rPr lang="en-US" smtClean="0"/>
              <a:pPr/>
              <a:t>19</a:t>
            </a:fld>
            <a:endParaRPr lang="en-US"/>
          </a:p>
        </p:txBody>
      </p:sp>
    </p:spTree>
    <p:extLst>
      <p:ext uri="{BB962C8B-B14F-4D97-AF65-F5344CB8AC3E}">
        <p14:creationId xmlns:p14="http://schemas.microsoft.com/office/powerpoint/2010/main" val="2190584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2190297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Dios promote </a:t>
            </a:r>
            <a:r>
              <a:rPr lang="en-US" sz="1200" kern="1200" dirty="0" err="1">
                <a:solidFill>
                  <a:schemeClr val="tx1"/>
                </a:solidFill>
                <a:effectLst/>
                <a:latin typeface="+mn-lt"/>
                <a:ea typeface="+mn-ea"/>
                <a:cs typeface="+mn-cs"/>
              </a:rPr>
              <a:t>fortalecernos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consolarnos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guiarnos</a:t>
            </a:r>
            <a:r>
              <a:rPr lang="en-US" sz="1200" kern="1200" dirty="0">
                <a:solidFill>
                  <a:schemeClr val="tx1"/>
                </a:solidFill>
                <a:effectLst/>
                <a:latin typeface="+mn-lt"/>
                <a:ea typeface="+mn-ea"/>
                <a:cs typeface="+mn-cs"/>
              </a:rPr>
              <a:t> y </a:t>
            </a:r>
            <a:r>
              <a:rPr lang="en-US" sz="1200" kern="1200" dirty="0" err="1">
                <a:solidFill>
                  <a:schemeClr val="tx1"/>
                </a:solidFill>
                <a:effectLst/>
                <a:latin typeface="+mn-lt"/>
                <a:ea typeface="+mn-ea"/>
                <a:cs typeface="+mn-cs"/>
              </a:rPr>
              <a:t>hacernos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crecer</a:t>
            </a:r>
            <a:r>
              <a:rPr lang="en-US"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504B8052-902D-4748-B992-EB3679C4BE33}" type="slidenum">
              <a:rPr lang="en-US" smtClean="0"/>
              <a:pPr/>
              <a:t>20</a:t>
            </a:fld>
            <a:endParaRPr lang="en-US"/>
          </a:p>
        </p:txBody>
      </p:sp>
    </p:spTree>
    <p:extLst>
      <p:ext uri="{BB962C8B-B14F-4D97-AF65-F5344CB8AC3E}">
        <p14:creationId xmlns:p14="http://schemas.microsoft.com/office/powerpoint/2010/main" val="18561037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¡Dios entiende que NINGÚN problema durante la experiencia es gozoso, sino penoso! Pero la promesa es que "después da el fruto pacífico de la justicia." Hebreos 12:11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Recuerde, los dones se dan, pero la fruta se cultiva-a menudo en el suelo fértil de las dificultades y las pruebas.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¿Puede usted identificar algo del “fruto” del carácter que usted ha visto que las pruebas ardientes producen en la gente? (Espera respuesta)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(Es decir, fe, paciencia, perdón, dulzura, compasión, ministerio, fuerza, valor, esperanza, optimismo, desinterés)</a:t>
            </a:r>
            <a:endParaRPr lang="en-US" b="0"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21</a:t>
            </a:fld>
            <a:endParaRPr lang="en-US"/>
          </a:p>
        </p:txBody>
      </p:sp>
    </p:spTree>
    <p:extLst>
      <p:ext uri="{BB962C8B-B14F-4D97-AF65-F5344CB8AC3E}">
        <p14:creationId xmlns:p14="http://schemas.microsoft.com/office/powerpoint/2010/main" val="37789267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endParaRPr lang="en-US" b="1"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Jesus </a:t>
            </a:r>
            <a:r>
              <a:rPr lang="en-US" dirty="0" err="1"/>
              <a:t>caminó</a:t>
            </a:r>
            <a:r>
              <a:rPr lang="en-US" dirty="0"/>
              <a:t> </a:t>
            </a:r>
            <a:r>
              <a:rPr lang="en-US" dirty="0" err="1"/>
              <a:t>por</a:t>
            </a:r>
            <a:r>
              <a:rPr lang="en-US" dirty="0"/>
              <a:t> la </a:t>
            </a:r>
            <a:r>
              <a:rPr lang="en-US" dirty="0" err="1"/>
              <a:t>calle</a:t>
            </a:r>
            <a:r>
              <a:rPr lang="en-US" dirty="0"/>
              <a:t> del dolor y la </a:t>
            </a:r>
            <a:r>
              <a:rPr lang="en-US" dirty="0" err="1"/>
              <a:t>aflicción</a:t>
            </a:r>
            <a:r>
              <a:rPr lang="en-US" dirty="0"/>
              <a:t>.</a:t>
            </a:r>
            <a:r>
              <a:rPr lang="en-US" baseline="0" dirty="0"/>
              <a:t> “</a:t>
            </a:r>
            <a:r>
              <a:rPr lang="es-ES" baseline="0" dirty="0"/>
              <a:t>En toda angustia de ellos él fue angustiado,</a:t>
            </a:r>
            <a:r>
              <a:rPr lang="en-US" baseline="0" dirty="0"/>
              <a:t>” </a:t>
            </a:r>
            <a:r>
              <a:rPr lang="en-US" baseline="0" dirty="0" err="1"/>
              <a:t>Isaías</a:t>
            </a:r>
            <a:r>
              <a:rPr lang="en-US" baseline="0" dirty="0"/>
              <a:t> 63:9</a:t>
            </a:r>
            <a:endParaRPr lang="en-US" dirty="0"/>
          </a:p>
          <a:p>
            <a:endParaRPr lang="en-US" baseline="0" dirty="0"/>
          </a:p>
          <a:p>
            <a:r>
              <a:rPr lang="en-US" baseline="0" dirty="0"/>
              <a:t>Como </a:t>
            </a:r>
            <a:r>
              <a:rPr lang="en-US" baseline="0" dirty="0" err="1"/>
              <a:t>quien</a:t>
            </a:r>
            <a:r>
              <a:rPr lang="en-US" baseline="0" dirty="0"/>
              <a:t> </a:t>
            </a:r>
            <a:r>
              <a:rPr lang="en-US" baseline="0" dirty="0" err="1"/>
              <a:t>carga</a:t>
            </a:r>
            <a:r>
              <a:rPr lang="en-US" baseline="0" dirty="0"/>
              <a:t> </a:t>
            </a:r>
            <a:r>
              <a:rPr lang="en-US" baseline="0" dirty="0" err="1"/>
              <a:t>nuestros</a:t>
            </a:r>
            <a:r>
              <a:rPr lang="en-US" baseline="0" dirty="0"/>
              <a:t> </a:t>
            </a:r>
            <a:r>
              <a:rPr lang="en-US" baseline="0" dirty="0" err="1"/>
              <a:t>pecados</a:t>
            </a:r>
            <a:r>
              <a:rPr lang="en-US" baseline="0" dirty="0"/>
              <a:t> y </a:t>
            </a:r>
            <a:r>
              <a:rPr lang="en-US" baseline="0" dirty="0" err="1"/>
              <a:t>redentor</a:t>
            </a:r>
            <a:r>
              <a:rPr lang="en-US" baseline="0" dirty="0"/>
              <a:t>, El </a:t>
            </a:r>
            <a:r>
              <a:rPr lang="en-US" baseline="0" dirty="0" err="1"/>
              <a:t>sufrió</a:t>
            </a:r>
            <a:r>
              <a:rPr lang="en-US" baseline="0" dirty="0"/>
              <a:t> </a:t>
            </a:r>
            <a:r>
              <a:rPr lang="en-US" baseline="0" dirty="0" err="1"/>
              <a:t>toda</a:t>
            </a:r>
            <a:r>
              <a:rPr lang="en-US" baseline="0" dirty="0"/>
              <a:t> forma de dolor </a:t>
            </a:r>
            <a:r>
              <a:rPr lang="en-US" baseline="0" dirty="0" err="1"/>
              <a:t>humano</a:t>
            </a:r>
            <a:r>
              <a:rPr lang="en-US" baseline="0" dirty="0"/>
              <a:t> para </a:t>
            </a:r>
            <a:r>
              <a:rPr lang="en-US" baseline="0" dirty="0" err="1"/>
              <a:t>redimirnos</a:t>
            </a:r>
            <a:r>
              <a:rPr lang="en-US" baseline="0" dirty="0"/>
              <a:t> y </a:t>
            </a:r>
            <a:r>
              <a:rPr lang="en-US" baseline="0" dirty="0" err="1"/>
              <a:t>hacernos</a:t>
            </a:r>
            <a:r>
              <a:rPr lang="en-US" baseline="0" dirty="0"/>
              <a:t> </a:t>
            </a:r>
            <a:r>
              <a:rPr lang="en-US" baseline="0" dirty="0" err="1"/>
              <a:t>nuevas</a:t>
            </a:r>
            <a:r>
              <a:rPr lang="en-US" baseline="0" dirty="0"/>
              <a:t> </a:t>
            </a:r>
            <a:r>
              <a:rPr lang="en-US" baseline="0" dirty="0" err="1"/>
              <a:t>criaturas</a:t>
            </a:r>
            <a:r>
              <a:rPr lang="en-US" baseline="0" dirty="0"/>
              <a:t>. </a:t>
            </a:r>
          </a:p>
          <a:p>
            <a:endParaRPr lang="en-US" baseline="0" dirty="0"/>
          </a:p>
          <a:p>
            <a:r>
              <a:rPr lang="en-US" baseline="0" dirty="0"/>
              <a:t>“</a:t>
            </a:r>
            <a:r>
              <a:rPr lang="es-ES" baseline="0" dirty="0"/>
              <a:t>Ciertamente llevó él nuestras enfermedades, y sufrió nuestros dolores;</a:t>
            </a:r>
            <a:r>
              <a:rPr lang="en-US" baseline="0" dirty="0"/>
              <a:t>”  </a:t>
            </a:r>
            <a:r>
              <a:rPr lang="en-US" baseline="0" dirty="0" err="1"/>
              <a:t>Isaías</a:t>
            </a:r>
            <a:r>
              <a:rPr lang="en-US" baseline="0" dirty="0"/>
              <a:t> 53:4</a:t>
            </a:r>
          </a:p>
          <a:p>
            <a:endParaRPr lang="en-US" baseline="0" dirty="0"/>
          </a:p>
          <a:p>
            <a:r>
              <a:rPr lang="en-US" dirty="0"/>
              <a:t>Con </a:t>
            </a:r>
            <a:r>
              <a:rPr lang="en-US" dirty="0" err="1"/>
              <a:t>tal</a:t>
            </a:r>
            <a:r>
              <a:rPr lang="en-US" dirty="0"/>
              <a:t> </a:t>
            </a:r>
            <a:r>
              <a:rPr lang="en-US" dirty="0" err="1"/>
              <a:t>clase</a:t>
            </a:r>
            <a:r>
              <a:rPr lang="en-US" dirty="0"/>
              <a:t> de </a:t>
            </a:r>
            <a:r>
              <a:rPr lang="en-US" dirty="0" err="1"/>
              <a:t>amor</a:t>
            </a:r>
            <a:r>
              <a:rPr lang="en-US" dirty="0"/>
              <a:t>, </a:t>
            </a:r>
            <a:r>
              <a:rPr lang="en-US" dirty="0" err="1"/>
              <a:t>puedes</a:t>
            </a:r>
            <a:r>
              <a:rPr lang="en-US" dirty="0"/>
              <a:t> </a:t>
            </a:r>
            <a:r>
              <a:rPr lang="en-US" dirty="0" err="1"/>
              <a:t>estar</a:t>
            </a:r>
            <a:r>
              <a:rPr lang="en-US" dirty="0"/>
              <a:t> </a:t>
            </a:r>
            <a:r>
              <a:rPr lang="en-US" dirty="0" err="1"/>
              <a:t>seguro</a:t>
            </a:r>
            <a:r>
              <a:rPr lang="en-US" dirty="0"/>
              <a:t> de que El </a:t>
            </a:r>
            <a:r>
              <a:rPr lang="en-US" dirty="0" err="1"/>
              <a:t>tiene</a:t>
            </a:r>
            <a:r>
              <a:rPr lang="en-US" dirty="0"/>
              <a:t> un plan. </a:t>
            </a:r>
            <a:r>
              <a:rPr lang="en-US" dirty="0" err="1"/>
              <a:t>Podrás</a:t>
            </a:r>
            <a:r>
              <a:rPr lang="en-US" dirty="0"/>
              <a:t> </a:t>
            </a:r>
            <a:r>
              <a:rPr lang="en-US" dirty="0" err="1"/>
              <a:t>pasar</a:t>
            </a:r>
            <a:r>
              <a:rPr lang="en-US" dirty="0"/>
              <a:t> </a:t>
            </a:r>
            <a:r>
              <a:rPr lang="en-US" dirty="0" err="1"/>
              <a:t>por</a:t>
            </a:r>
            <a:r>
              <a:rPr lang="en-US" dirty="0"/>
              <a:t> </a:t>
            </a:r>
            <a:r>
              <a:rPr lang="en-US" dirty="0" err="1"/>
              <a:t>esa</a:t>
            </a:r>
            <a:r>
              <a:rPr lang="en-US" baseline="0" dirty="0"/>
              <a:t> </a:t>
            </a:r>
            <a:r>
              <a:rPr lang="en-US" baseline="0" dirty="0" err="1"/>
              <a:t>experiencia</a:t>
            </a:r>
            <a:r>
              <a:rPr lang="en-US" baseline="0" dirty="0"/>
              <a:t>. </a:t>
            </a:r>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22</a:t>
            </a:fld>
            <a:endParaRPr lang="en-US"/>
          </a:p>
        </p:txBody>
      </p:sp>
    </p:spTree>
    <p:extLst>
      <p:ext uri="{BB962C8B-B14F-4D97-AF65-F5344CB8AC3E}">
        <p14:creationId xmlns:p14="http://schemas.microsoft.com/office/powerpoint/2010/main" val="28456639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diapositva</a:t>
            </a:r>
            <a:r>
              <a:rPr lang="en-US" b="1"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a:t>
            </a:r>
            <a:r>
              <a:rPr lang="en-US" dirty="0" err="1"/>
              <a:t>Quiénes</a:t>
            </a:r>
            <a:r>
              <a:rPr lang="en-US" dirty="0"/>
              <a:t> son </a:t>
            </a:r>
            <a:r>
              <a:rPr lang="en-US" dirty="0" err="1"/>
              <a:t>los</a:t>
            </a:r>
            <a:r>
              <a:rPr lang="en-US" dirty="0"/>
              <a:t> que </a:t>
            </a:r>
            <a:r>
              <a:rPr lang="en-US" dirty="0" err="1"/>
              <a:t>más</a:t>
            </a:r>
            <a:r>
              <a:rPr lang="en-US" dirty="0"/>
              <a:t> </a:t>
            </a:r>
            <a:r>
              <a:rPr lang="en-US" dirty="0" err="1"/>
              <a:t>te</a:t>
            </a:r>
            <a:r>
              <a:rPr lang="en-US" dirty="0"/>
              <a:t> </a:t>
            </a:r>
            <a:r>
              <a:rPr lang="en-US" dirty="0" err="1"/>
              <a:t>ayudan</a:t>
            </a:r>
            <a:r>
              <a:rPr lang="en-US" dirty="0"/>
              <a:t> </a:t>
            </a:r>
            <a:r>
              <a:rPr lang="en-US" dirty="0" err="1"/>
              <a:t>cuando</a:t>
            </a:r>
            <a:r>
              <a:rPr lang="en-US" dirty="0"/>
              <a:t> </a:t>
            </a:r>
            <a:r>
              <a:rPr lang="en-US" dirty="0" err="1"/>
              <a:t>experimentas</a:t>
            </a:r>
            <a:r>
              <a:rPr lang="en-US" baseline="0" dirty="0"/>
              <a:t> </a:t>
            </a:r>
            <a:r>
              <a:rPr lang="en-US" baseline="0" dirty="0" err="1"/>
              <a:t>dificultades</a:t>
            </a:r>
            <a:r>
              <a:rPr lang="en-US" baseline="0" dirty="0"/>
              <a:t>? (</a:t>
            </a:r>
            <a:r>
              <a:rPr lang="en-US" baseline="0" dirty="0" err="1"/>
              <a:t>espere</a:t>
            </a:r>
            <a:r>
              <a:rPr lang="en-US" baseline="0" dirty="0"/>
              <a:t> la </a:t>
            </a:r>
            <a:r>
              <a:rPr lang="en-US" baseline="0" dirty="0" err="1"/>
              <a:t>respuesta</a:t>
            </a:r>
            <a:r>
              <a:rPr lang="en-US" baseline="0" dirty="0"/>
              <a:t>)</a:t>
            </a:r>
          </a:p>
          <a:p>
            <a:endParaRPr lang="en-US" baseline="0"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23</a:t>
            </a:fld>
            <a:endParaRPr lang="en-US"/>
          </a:p>
        </p:txBody>
      </p:sp>
    </p:spTree>
    <p:extLst>
      <p:ext uri="{BB962C8B-B14F-4D97-AF65-F5344CB8AC3E}">
        <p14:creationId xmlns:p14="http://schemas.microsoft.com/office/powerpoint/2010/main" val="977308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aseline="0" dirty="0"/>
              <a:t>Dios a menudo </a:t>
            </a:r>
            <a:r>
              <a:rPr lang="en-US" baseline="0" dirty="0" err="1"/>
              <a:t>usa</a:t>
            </a:r>
            <a:r>
              <a:rPr lang="en-US" baseline="0" dirty="0"/>
              <a:t> </a:t>
            </a:r>
            <a:r>
              <a:rPr lang="en-US" baseline="0" dirty="0" err="1"/>
              <a:t>otras</a:t>
            </a:r>
            <a:r>
              <a:rPr lang="en-US" baseline="0" dirty="0"/>
              <a:t> </a:t>
            </a:r>
            <a:r>
              <a:rPr lang="en-US" baseline="0" dirty="0" err="1"/>
              <a:t>manos</a:t>
            </a:r>
            <a:r>
              <a:rPr lang="en-US" baseline="0" dirty="0"/>
              <a:t> </a:t>
            </a:r>
            <a:r>
              <a:rPr lang="en-US" baseline="0" dirty="0" err="1"/>
              <a:t>como</a:t>
            </a:r>
            <a:r>
              <a:rPr lang="en-US" baseline="0" dirty="0"/>
              <a:t> </a:t>
            </a:r>
            <a:r>
              <a:rPr lang="en-US" baseline="0" dirty="0" err="1"/>
              <a:t>manos</a:t>
            </a:r>
            <a:r>
              <a:rPr lang="en-US" baseline="0" dirty="0"/>
              <a:t> </a:t>
            </a:r>
            <a:r>
              <a:rPr lang="en-US" baseline="0" dirty="0" err="1"/>
              <a:t>sanadoras</a:t>
            </a:r>
            <a:r>
              <a:rPr lang="en-US" baseline="0" dirty="0"/>
              <a:t> que </a:t>
            </a:r>
            <a:r>
              <a:rPr lang="en-US" baseline="0" dirty="0" err="1"/>
              <a:t>traen</a:t>
            </a:r>
            <a:r>
              <a:rPr lang="en-US" baseline="0" dirty="0"/>
              <a:t> Consuelo </a:t>
            </a:r>
            <a:r>
              <a:rPr lang="en-US" baseline="0" dirty="0" err="1"/>
              <a:t>en</a:t>
            </a:r>
            <a:r>
              <a:rPr lang="en-US" baseline="0" dirty="0"/>
              <a:t> </a:t>
            </a:r>
            <a:r>
              <a:rPr lang="en-US" baseline="0" dirty="0" err="1"/>
              <a:t>tiempos</a:t>
            </a:r>
            <a:r>
              <a:rPr lang="en-US" baseline="0" dirty="0"/>
              <a:t> de dolor. </a:t>
            </a:r>
          </a:p>
          <a:p>
            <a:endParaRPr lang="en-US" baseline="0" dirty="0"/>
          </a:p>
          <a:p>
            <a:r>
              <a:rPr lang="en-US" baseline="0" dirty="0"/>
              <a:t>2 </a:t>
            </a:r>
            <a:r>
              <a:rPr lang="en-US" baseline="0" dirty="0" err="1"/>
              <a:t>Corintios</a:t>
            </a:r>
            <a:r>
              <a:rPr lang="en-US" baseline="0" dirty="0"/>
              <a:t> 1:4 dice que Dios “</a:t>
            </a:r>
            <a:r>
              <a:rPr lang="es-ES" baseline="0" dirty="0"/>
              <a:t>nos consuela en todas nuestras tribulaciones, para que podamos también nosotros consolar a los que están en cualquier tribulación, por medio de la consolación con que nosotros somos consolados por Dios.</a:t>
            </a:r>
            <a:r>
              <a:rPr lang="en-US" baseline="0" dirty="0"/>
              <a:t>”</a:t>
            </a:r>
            <a:endParaRPr lang="en-US" dirty="0"/>
          </a:p>
          <a:p>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24</a:t>
            </a:fld>
            <a:endParaRPr lang="en-US"/>
          </a:p>
        </p:txBody>
      </p:sp>
    </p:spTree>
    <p:extLst>
      <p:ext uri="{BB962C8B-B14F-4D97-AF65-F5344CB8AC3E}">
        <p14:creationId xmlns:p14="http://schemas.microsoft.com/office/powerpoint/2010/main" val="19039943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a:t>
            </a:r>
            <a:endParaRPr lang="en-US" b="1" dirty="0"/>
          </a:p>
          <a:p>
            <a:endParaRPr lang="en-US" dirty="0"/>
          </a:p>
          <a:p>
            <a:r>
              <a:rPr lang="en-US" dirty="0"/>
              <a:t>Los </a:t>
            </a:r>
            <a:r>
              <a:rPr lang="en-US" dirty="0" err="1"/>
              <a:t>hábitos</a:t>
            </a:r>
            <a:r>
              <a:rPr lang="en-US" dirty="0"/>
              <a:t> que </a:t>
            </a:r>
            <a:r>
              <a:rPr lang="en-US" dirty="0" err="1"/>
              <a:t>formamos</a:t>
            </a:r>
            <a:r>
              <a:rPr lang="en-US" dirty="0"/>
              <a:t> </a:t>
            </a:r>
            <a:r>
              <a:rPr lang="en-US" dirty="0" err="1"/>
              <a:t>en</a:t>
            </a:r>
            <a:r>
              <a:rPr lang="en-US" dirty="0"/>
              <a:t> </a:t>
            </a:r>
            <a:r>
              <a:rPr lang="en-US" dirty="0" err="1"/>
              <a:t>tiempos</a:t>
            </a:r>
            <a:r>
              <a:rPr lang="en-US" dirty="0"/>
              <a:t> de </a:t>
            </a:r>
            <a:r>
              <a:rPr lang="en-US" dirty="0" err="1"/>
              <a:t>paz</a:t>
            </a:r>
            <a:r>
              <a:rPr lang="en-US" dirty="0"/>
              <a:t> son </a:t>
            </a:r>
            <a:r>
              <a:rPr lang="en-US" dirty="0" err="1"/>
              <a:t>los</a:t>
            </a:r>
            <a:r>
              <a:rPr lang="en-US" dirty="0"/>
              <a:t> que </a:t>
            </a:r>
            <a:r>
              <a:rPr lang="en-US" dirty="0" err="1"/>
              <a:t>tendremos</a:t>
            </a:r>
            <a:r>
              <a:rPr lang="en-US" dirty="0"/>
              <a:t> </a:t>
            </a:r>
            <a:r>
              <a:rPr lang="en-US" dirty="0" err="1"/>
              <a:t>en</a:t>
            </a:r>
            <a:r>
              <a:rPr lang="en-US" dirty="0"/>
              <a:t> </a:t>
            </a:r>
            <a:r>
              <a:rPr lang="en-US" dirty="0" err="1"/>
              <a:t>los</a:t>
            </a:r>
            <a:r>
              <a:rPr lang="en-US" dirty="0"/>
              <a:t> </a:t>
            </a:r>
            <a:r>
              <a:rPr lang="en-US" dirty="0" err="1"/>
              <a:t>dias</a:t>
            </a:r>
            <a:r>
              <a:rPr lang="en-US" dirty="0"/>
              <a:t> de </a:t>
            </a:r>
            <a:r>
              <a:rPr lang="en-US" dirty="0" err="1"/>
              <a:t>dificultad</a:t>
            </a:r>
            <a:r>
              <a:rPr lang="en-US" dirty="0"/>
              <a:t>. </a:t>
            </a:r>
          </a:p>
          <a:p>
            <a:endParaRPr lang="en-US" dirty="0"/>
          </a:p>
          <a:p>
            <a:r>
              <a:rPr lang="es-ES" dirty="0"/>
              <a:t>El dicho es: "Lo que aprendes en la luz llevarás contigo a la oscuridad".</a:t>
            </a:r>
            <a:endParaRPr lang="en-US" dirty="0"/>
          </a:p>
          <a:p>
            <a:endParaRPr lang="en-US" baseline="0"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25</a:t>
            </a:fld>
            <a:endParaRPr lang="en-US"/>
          </a:p>
        </p:txBody>
      </p:sp>
    </p:spTree>
    <p:extLst>
      <p:ext uri="{BB962C8B-B14F-4D97-AF65-F5344CB8AC3E}">
        <p14:creationId xmlns:p14="http://schemas.microsoft.com/office/powerpoint/2010/main" val="39692238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Formar relaciones saludables; ejercicio diario; horas regulares para dormir y descansar; y las comidas ricas en antioxidantes y nutrientes son esenciales para tomar buenas decisiones en tiempos buenos y malos.</a:t>
            </a:r>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26</a:t>
            </a:fld>
            <a:endParaRPr lang="en-US"/>
          </a:p>
        </p:txBody>
      </p:sp>
    </p:spTree>
    <p:extLst>
      <p:ext uri="{BB962C8B-B14F-4D97-AF65-F5344CB8AC3E}">
        <p14:creationId xmlns:p14="http://schemas.microsoft.com/office/powerpoint/2010/main" val="7521273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Llénese de verduras frescas, frutas, frijoles y granos enteros. Disfrute de los vegetales coloridos; grasas saludables como nueces; aguacates; aceitunas y aceite de oliva para la fuerza mental y metabólica.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¡Las elecciones diarias crean hábitos que le ayudarán a enfrentar los problemas cuando usted necesita operar en piloto automático!</a:t>
            </a:r>
            <a:endParaRPr lang="en-US" b="0"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27</a:t>
            </a:fld>
            <a:endParaRPr lang="en-US"/>
          </a:p>
        </p:txBody>
      </p:sp>
    </p:spTree>
    <p:extLst>
      <p:ext uri="{BB962C8B-B14F-4D97-AF65-F5344CB8AC3E}">
        <p14:creationId xmlns:p14="http://schemas.microsoft.com/office/powerpoint/2010/main" val="42803598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28</a:t>
            </a:fld>
            <a:endParaRPr lang="en-US"/>
          </a:p>
        </p:txBody>
      </p:sp>
    </p:spTree>
    <p:extLst>
      <p:ext uri="{BB962C8B-B14F-4D97-AF65-F5344CB8AC3E}">
        <p14:creationId xmlns:p14="http://schemas.microsoft.com/office/powerpoint/2010/main" val="3502613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endParaRPr lang="en-US" b="1" dirty="0"/>
          </a:p>
          <a:p>
            <a:endParaRPr lang="en-US" dirty="0"/>
          </a:p>
          <a:p>
            <a:r>
              <a:rPr lang="en-US" dirty="0"/>
              <a:t>El </a:t>
            </a:r>
            <a:r>
              <a:rPr lang="en-US" dirty="0" err="1"/>
              <a:t>consejero</a:t>
            </a:r>
            <a:r>
              <a:rPr lang="en-US" dirty="0"/>
              <a:t> </a:t>
            </a:r>
            <a:r>
              <a:rPr lang="en-US" dirty="0" err="1"/>
              <a:t>sobre</a:t>
            </a:r>
            <a:r>
              <a:rPr lang="en-US" baseline="0" dirty="0"/>
              <a:t> dolor </a:t>
            </a:r>
            <a:r>
              <a:rPr lang="en-US" dirty="0"/>
              <a:t>Larry </a:t>
            </a:r>
            <a:r>
              <a:rPr lang="en-US" dirty="0" err="1"/>
              <a:t>Yeagley</a:t>
            </a:r>
            <a:r>
              <a:rPr lang="en-US" dirty="0"/>
              <a:t> </a:t>
            </a:r>
            <a:r>
              <a:rPr lang="en-US" dirty="0" err="1"/>
              <a:t>presenta</a:t>
            </a:r>
            <a:r>
              <a:rPr lang="en-US" dirty="0"/>
              <a:t> un plan de 3 </a:t>
            </a:r>
            <a:r>
              <a:rPr lang="en-US" dirty="0" err="1"/>
              <a:t>pasos</a:t>
            </a:r>
            <a:r>
              <a:rPr lang="en-US" dirty="0"/>
              <a:t> para </a:t>
            </a:r>
            <a:r>
              <a:rPr lang="en-US" dirty="0" err="1"/>
              <a:t>recuperarse</a:t>
            </a:r>
            <a:r>
              <a:rPr lang="en-US" dirty="0"/>
              <a:t> </a:t>
            </a:r>
            <a:r>
              <a:rPr lang="en-US" dirty="0" err="1"/>
              <a:t>en</a:t>
            </a:r>
            <a:r>
              <a:rPr lang="en-US" dirty="0"/>
              <a:t> </a:t>
            </a:r>
            <a:r>
              <a:rPr lang="en-US" dirty="0" err="1"/>
              <a:t>su</a:t>
            </a:r>
            <a:r>
              <a:rPr lang="en-US" dirty="0"/>
              <a:t> </a:t>
            </a:r>
            <a:r>
              <a:rPr lang="en-US" dirty="0" err="1"/>
              <a:t>libro</a:t>
            </a:r>
            <a:r>
              <a:rPr lang="en-US" dirty="0"/>
              <a:t> </a:t>
            </a:r>
            <a:r>
              <a:rPr lang="en-US" i="1" dirty="0"/>
              <a:t>Grief Recovery [</a:t>
            </a:r>
            <a:r>
              <a:rPr lang="en-US" i="1" dirty="0" err="1"/>
              <a:t>Recuperandose</a:t>
            </a:r>
            <a:r>
              <a:rPr lang="en-US" i="1" dirty="0"/>
              <a:t> del dolor]</a:t>
            </a:r>
            <a:r>
              <a:rPr lang="en-US" dirty="0"/>
              <a:t>.  El lo llama </a:t>
            </a:r>
            <a:r>
              <a:rPr lang="en-US" b="1" baseline="0" dirty="0"/>
              <a:t>“CPR.”</a:t>
            </a:r>
          </a:p>
          <a:p>
            <a:endParaRPr lang="en-US" b="1" baseline="0" dirty="0"/>
          </a:p>
          <a:p>
            <a:pPr marL="228600" indent="-228600">
              <a:buAutoNum type="arabicPeriod"/>
            </a:pPr>
            <a:r>
              <a:rPr lang="en-US" b="1" baseline="0" dirty="0" err="1"/>
              <a:t>Comunicar</a:t>
            </a:r>
            <a:r>
              <a:rPr lang="en-US" b="1" baseline="0" dirty="0"/>
              <a:t>:  </a:t>
            </a:r>
            <a:r>
              <a:rPr lang="en-US" sz="1200" kern="1200" dirty="0" err="1">
                <a:solidFill>
                  <a:schemeClr val="tx1"/>
                </a:solidFill>
                <a:effectLst/>
                <a:latin typeface="+mn-lt"/>
                <a:ea typeface="+mn-ea"/>
                <a:cs typeface="+mn-cs"/>
              </a:rPr>
              <a:t>Activamente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comunique</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sus</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necesidades</a:t>
            </a:r>
            <a:r>
              <a:rPr lang="en-US" sz="1200" kern="1200" baseline="0" dirty="0">
                <a:solidFill>
                  <a:schemeClr val="tx1"/>
                </a:solidFill>
                <a:effectLst/>
                <a:latin typeface="+mn-lt"/>
                <a:ea typeface="+mn-ea"/>
                <a:cs typeface="+mn-cs"/>
              </a:rPr>
              <a:t> a un amigo, pastor </a:t>
            </a:r>
            <a:r>
              <a:rPr lang="en-US" sz="1200" kern="1200" baseline="0" dirty="0" err="1">
                <a:solidFill>
                  <a:schemeClr val="tx1"/>
                </a:solidFill>
                <a:effectLst/>
                <a:latin typeface="+mn-lt"/>
                <a:ea typeface="+mn-ea"/>
                <a:cs typeface="+mn-cs"/>
              </a:rPr>
              <a:t>consejero</a:t>
            </a:r>
            <a:r>
              <a:rPr lang="en-US" sz="1200" kern="1200" baseline="0" dirty="0">
                <a:solidFill>
                  <a:schemeClr val="tx1"/>
                </a:solidFill>
                <a:effectLst/>
                <a:latin typeface="+mn-lt"/>
                <a:ea typeface="+mn-ea"/>
                <a:cs typeface="+mn-cs"/>
              </a:rPr>
              <a:t>, medico o </a:t>
            </a:r>
            <a:r>
              <a:rPr lang="en-US" sz="1200" kern="1200" baseline="0" dirty="0" err="1">
                <a:solidFill>
                  <a:schemeClr val="tx1"/>
                </a:solidFill>
                <a:effectLst/>
                <a:latin typeface="+mn-lt"/>
                <a:ea typeface="+mn-ea"/>
                <a:cs typeface="+mn-cs"/>
              </a:rPr>
              <a:t>grupo</a:t>
            </a:r>
            <a:r>
              <a:rPr lang="en-US" sz="1200" kern="1200" baseline="0" dirty="0">
                <a:solidFill>
                  <a:schemeClr val="tx1"/>
                </a:solidFill>
                <a:effectLst/>
                <a:latin typeface="+mn-lt"/>
                <a:ea typeface="+mn-ea"/>
                <a:cs typeface="+mn-cs"/>
              </a:rPr>
              <a:t> de </a:t>
            </a:r>
            <a:r>
              <a:rPr lang="en-US" sz="1200" kern="1200" baseline="0" dirty="0" err="1">
                <a:solidFill>
                  <a:schemeClr val="tx1"/>
                </a:solidFill>
                <a:effectLst/>
                <a:latin typeface="+mn-lt"/>
                <a:ea typeface="+mn-ea"/>
                <a:cs typeface="+mn-cs"/>
              </a:rPr>
              <a:t>apoyo</a:t>
            </a:r>
            <a:r>
              <a:rPr lang="en-US" sz="1200" kern="1200" baseline="0" dirty="0">
                <a:solidFill>
                  <a:schemeClr val="tx1"/>
                </a:solidFill>
                <a:effectLst/>
                <a:latin typeface="+mn-lt"/>
                <a:ea typeface="+mn-ea"/>
                <a:cs typeface="+mn-cs"/>
              </a:rPr>
              <a:t> de </a:t>
            </a:r>
            <a:r>
              <a:rPr lang="en-US" sz="1200" kern="1200" baseline="0" dirty="0" err="1">
                <a:solidFill>
                  <a:schemeClr val="tx1"/>
                </a:solidFill>
                <a:effectLst/>
                <a:latin typeface="+mn-lt"/>
                <a:ea typeface="+mn-ea"/>
                <a:cs typeface="+mn-cs"/>
              </a:rPr>
              <a:t>su</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comfianza</a:t>
            </a:r>
            <a:r>
              <a:rPr lang="en-US" sz="1200" kern="1200" baseline="0" dirty="0">
                <a:solidFill>
                  <a:schemeClr val="tx1"/>
                </a:solidFill>
                <a:effectLst/>
                <a:latin typeface="+mn-lt"/>
                <a:ea typeface="+mn-ea"/>
                <a:cs typeface="+mn-cs"/>
              </a:rPr>
              <a:t>.</a:t>
            </a:r>
          </a:p>
          <a:p>
            <a:pPr marL="228600" indent="-228600">
              <a:buAutoNum type="arabicPeriod"/>
            </a:pPr>
            <a:endParaRPr lang="en-US" sz="1200" kern="1200" baseline="0" dirty="0">
              <a:solidFill>
                <a:schemeClr val="tx1"/>
              </a:solidFill>
              <a:effectLst/>
              <a:latin typeface="+mn-lt"/>
              <a:ea typeface="+mn-ea"/>
              <a:cs typeface="+mn-cs"/>
            </a:endParaRPr>
          </a:p>
          <a:p>
            <a:pPr marL="228600" indent="-228600">
              <a:buAutoNum type="arabicPeriod"/>
            </a:pPr>
            <a:r>
              <a:rPr lang="en-US" b="1" baseline="0" dirty="0" err="1"/>
              <a:t>Participar</a:t>
            </a:r>
            <a:r>
              <a:rPr lang="en-US" b="1" baseline="0" dirty="0"/>
              <a:t>:  </a:t>
            </a:r>
            <a:r>
              <a:rPr lang="en-US" b="0" baseline="0" dirty="0" err="1"/>
              <a:t>Expanda</a:t>
            </a:r>
            <a:r>
              <a:rPr lang="en-US" b="0" baseline="0" dirty="0"/>
              <a:t> </a:t>
            </a:r>
            <a:r>
              <a:rPr lang="en-US" b="0" baseline="0" dirty="0" err="1"/>
              <a:t>sus</a:t>
            </a:r>
            <a:r>
              <a:rPr lang="en-US" b="0" baseline="0" dirty="0"/>
              <a:t> </a:t>
            </a:r>
            <a:r>
              <a:rPr lang="en-US" b="0" baseline="0" dirty="0" err="1"/>
              <a:t>actividades</a:t>
            </a:r>
            <a:r>
              <a:rPr lang="en-US" b="0" baseline="0" dirty="0"/>
              <a:t> y </a:t>
            </a:r>
            <a:r>
              <a:rPr lang="en-US" b="0" baseline="0" dirty="0" err="1"/>
              <a:t>círculo</a:t>
            </a:r>
            <a:r>
              <a:rPr lang="en-US" b="0" baseline="0" dirty="0"/>
              <a:t> social para </a:t>
            </a:r>
            <a:r>
              <a:rPr lang="en-US" b="0" baseline="0" dirty="0" err="1"/>
              <a:t>establecer</a:t>
            </a:r>
            <a:r>
              <a:rPr lang="en-US" b="0" baseline="0" dirty="0"/>
              <a:t> un </a:t>
            </a:r>
            <a:r>
              <a:rPr lang="en-US" b="0" baseline="0" dirty="0" err="1"/>
              <a:t>nuevo</a:t>
            </a:r>
            <a:r>
              <a:rPr lang="en-US" b="0" baseline="0" dirty="0"/>
              <a:t> </a:t>
            </a:r>
            <a:r>
              <a:rPr lang="en-US" b="0" baseline="0" dirty="0" err="1"/>
              <a:t>modelo</a:t>
            </a:r>
            <a:r>
              <a:rPr lang="en-US" b="0" baseline="0" dirty="0"/>
              <a:t> “normal” que </a:t>
            </a:r>
            <a:r>
              <a:rPr lang="en-US" b="0" baseline="0" dirty="0" err="1"/>
              <a:t>tenga</a:t>
            </a:r>
            <a:r>
              <a:rPr lang="en-US" b="0" baseline="0" dirty="0"/>
              <a:t> </a:t>
            </a:r>
            <a:r>
              <a:rPr lang="en-US" b="0" baseline="0" dirty="0" err="1"/>
              <a:t>sentido</a:t>
            </a:r>
            <a:r>
              <a:rPr lang="en-US" b="0" baseline="0" dirty="0"/>
              <a:t>.  </a:t>
            </a:r>
          </a:p>
          <a:p>
            <a:pPr marL="228600" indent="-228600">
              <a:buAutoNum type="arabicPeriod"/>
            </a:pPr>
            <a:endParaRPr lang="en-US" b="1" baseline="0" dirty="0"/>
          </a:p>
          <a:p>
            <a:pPr marL="228600" indent="-228600">
              <a:buAutoNum type="arabicPeriod"/>
            </a:pPr>
            <a:r>
              <a:rPr lang="en-US" b="1" baseline="0" dirty="0" err="1"/>
              <a:t>Relacionar</a:t>
            </a:r>
            <a:r>
              <a:rPr lang="en-US" b="1" baseline="0" dirty="0"/>
              <a:t>:  </a:t>
            </a:r>
            <a:r>
              <a:rPr lang="en-US" b="0" baseline="0" dirty="0" err="1"/>
              <a:t>Busque</a:t>
            </a:r>
            <a:r>
              <a:rPr lang="en-US" b="0" baseline="0" dirty="0"/>
              <a:t> a </a:t>
            </a:r>
            <a:r>
              <a:rPr lang="en-US" b="0" baseline="0" dirty="0" err="1"/>
              <a:t>toros</a:t>
            </a:r>
            <a:r>
              <a:rPr lang="en-US" b="0" baseline="0" dirty="0"/>
              <a:t> para </a:t>
            </a:r>
            <a:r>
              <a:rPr lang="en-US" b="0" baseline="0" dirty="0" err="1"/>
              <a:t>dar</a:t>
            </a:r>
            <a:r>
              <a:rPr lang="en-US" b="0" baseline="0" dirty="0"/>
              <a:t> </a:t>
            </a:r>
            <a:r>
              <a:rPr lang="en-US" b="0" baseline="0" dirty="0" err="1"/>
              <a:t>apoyo</a:t>
            </a:r>
            <a:r>
              <a:rPr lang="en-US" b="0" baseline="0" dirty="0"/>
              <a:t> </a:t>
            </a:r>
            <a:r>
              <a:rPr lang="en-US" b="0" baseline="0" dirty="0" err="1"/>
              <a:t>así</a:t>
            </a:r>
            <a:r>
              <a:rPr lang="en-US" b="0" baseline="0" dirty="0"/>
              <a:t> </a:t>
            </a:r>
            <a:r>
              <a:rPr lang="en-US" b="0" baseline="0" dirty="0" err="1"/>
              <a:t>como</a:t>
            </a:r>
            <a:r>
              <a:rPr lang="en-US" b="0" baseline="0" dirty="0"/>
              <a:t> </a:t>
            </a:r>
            <a:r>
              <a:rPr lang="en-US" b="0" baseline="0" dirty="0" err="1"/>
              <a:t>usted</a:t>
            </a:r>
            <a:r>
              <a:rPr lang="en-US" b="0" baseline="0" dirty="0"/>
              <a:t> ha </a:t>
            </a:r>
            <a:r>
              <a:rPr lang="en-US" b="0" baseline="0" dirty="0" err="1"/>
              <a:t>recibido</a:t>
            </a:r>
            <a:r>
              <a:rPr lang="en-US" b="0" baseline="0" dirty="0"/>
              <a:t> </a:t>
            </a:r>
            <a:r>
              <a:rPr lang="en-US" b="0" baseline="0" dirty="0" err="1"/>
              <a:t>apoyo</a:t>
            </a:r>
            <a:r>
              <a:rPr lang="en-US" b="0" baseline="0" dirty="0"/>
              <a:t> social </a:t>
            </a:r>
            <a:r>
              <a:rPr lang="en-US" b="0" baseline="0" dirty="0" err="1"/>
              <a:t>como</a:t>
            </a:r>
            <a:r>
              <a:rPr lang="en-US" b="0" baseline="0" dirty="0"/>
              <a:t> parte de </a:t>
            </a:r>
            <a:r>
              <a:rPr lang="en-US" b="0" baseline="0" dirty="0" err="1"/>
              <a:t>su</a:t>
            </a:r>
            <a:r>
              <a:rPr lang="en-US" b="0" baseline="0" dirty="0"/>
              <a:t> </a:t>
            </a:r>
            <a:r>
              <a:rPr lang="en-US" b="0" baseline="0" dirty="0" err="1"/>
              <a:t>recuperación</a:t>
            </a:r>
            <a:r>
              <a:rPr lang="en-US" b="0" baseline="0" dirty="0"/>
              <a:t>. </a:t>
            </a:r>
            <a:endParaRPr lang="en-US" b="0"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29</a:t>
            </a:fld>
            <a:endParaRPr lang="en-US"/>
          </a:p>
        </p:txBody>
      </p:sp>
    </p:spTree>
    <p:extLst>
      <p:ext uri="{BB962C8B-B14F-4D97-AF65-F5344CB8AC3E}">
        <p14:creationId xmlns:p14="http://schemas.microsoft.com/office/powerpoint/2010/main" val="358972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b="1" dirty="0"/>
              <a:t>Presentador: Por favor, lea y estudie el folleto que acompaña a este PowerPoint para preparar esta presentación.</a:t>
            </a:r>
          </a:p>
          <a:p>
            <a:pPr marL="0" marR="0" indent="0" algn="l" defTabSz="914400" rtl="0" eaLnBrk="1" fontAlgn="auto" latinLnBrk="0" hangingPunct="1">
              <a:lnSpc>
                <a:spcPct val="100000"/>
              </a:lnSpc>
              <a:spcBef>
                <a:spcPts val="0"/>
              </a:spcBef>
              <a:spcAft>
                <a:spcPts val="0"/>
              </a:spcAft>
              <a:buClrTx/>
              <a:buSzTx/>
              <a:buFontTx/>
              <a:buNone/>
              <a:tabLst/>
              <a:defRPr/>
            </a:pPr>
            <a:endParaRPr lang="es-ES" b="1" dirty="0"/>
          </a:p>
          <a:p>
            <a:pPr marL="0" marR="0" indent="0" algn="l" defTabSz="914400" rtl="0" eaLnBrk="1" fontAlgn="auto" latinLnBrk="0" hangingPunct="1">
              <a:lnSpc>
                <a:spcPct val="100000"/>
              </a:lnSpc>
              <a:spcBef>
                <a:spcPts val="0"/>
              </a:spcBef>
              <a:spcAft>
                <a:spcPts val="0"/>
              </a:spcAft>
              <a:buClrTx/>
              <a:buSzTx/>
              <a:buFontTx/>
              <a:buNone/>
              <a:tabLst/>
              <a:defRPr/>
            </a:pPr>
            <a:r>
              <a:rPr lang="es-ES" b="0" dirty="0"/>
              <a:t>En esta sesión estamos examinando atentamente las pérdidas, y </a:t>
            </a:r>
            <a:r>
              <a:rPr lang="es-ES" b="1" dirty="0"/>
              <a:t>leemos la diapositiva.</a:t>
            </a:r>
            <a:endParaRPr lang="en-US" b="1" baseline="0"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3</a:t>
            </a:fld>
            <a:endParaRPr lang="en-US"/>
          </a:p>
        </p:txBody>
      </p:sp>
    </p:spTree>
    <p:extLst>
      <p:ext uri="{BB962C8B-B14F-4D97-AF65-F5344CB8AC3E}">
        <p14:creationId xmlns:p14="http://schemas.microsoft.com/office/powerpoint/2010/main" val="36371017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Hace mucho tiempo un autor inspirado escribió: "El Señor diseña que su pueblo será feliz, y abre ante nosotros una fuente de consuelo tras otra, para que seamos llenos de gozo y paz en medio de nuestra experiencia presente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"No debemos esperar hasta que lleguemos al cielo para tener brillo, consuelo y alegría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Debemos tenerlos aquí mismo en esta vida. "Ellen G. White, </a:t>
            </a:r>
            <a:r>
              <a:rPr lang="es-ES" b="0" baseline="0" dirty="0" err="1"/>
              <a:t>Review</a:t>
            </a:r>
            <a:r>
              <a:rPr lang="es-ES" b="0" baseline="0" dirty="0"/>
              <a:t> and </a:t>
            </a:r>
            <a:r>
              <a:rPr lang="es-ES" b="0" baseline="0" dirty="0" err="1"/>
              <a:t>Herald</a:t>
            </a:r>
            <a:r>
              <a:rPr lang="es-ES" b="0" baseline="0" dirty="0"/>
              <a:t>, 27 de febrero de 1894</a:t>
            </a:r>
          </a:p>
        </p:txBody>
      </p:sp>
      <p:sp>
        <p:nvSpPr>
          <p:cNvPr id="4" name="Slide Number Placeholder 3"/>
          <p:cNvSpPr>
            <a:spLocks noGrp="1"/>
          </p:cNvSpPr>
          <p:nvPr>
            <p:ph type="sldNum" sz="quarter" idx="10"/>
          </p:nvPr>
        </p:nvSpPr>
        <p:spPr/>
        <p:txBody>
          <a:bodyPr/>
          <a:lstStyle/>
          <a:p>
            <a:fld id="{4BC87E0F-69D6-46BA-9C25-62E224CF6B89}" type="slidenum">
              <a:rPr lang="en-US" smtClean="0"/>
              <a:pPr/>
              <a:t>30</a:t>
            </a:fld>
            <a:endParaRPr lang="en-US"/>
          </a:p>
        </p:txBody>
      </p:sp>
    </p:spTree>
    <p:extLst>
      <p:ext uri="{BB962C8B-B14F-4D97-AF65-F5344CB8AC3E}">
        <p14:creationId xmlns:p14="http://schemas.microsoft.com/office/powerpoint/2010/main" val="5919121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Cuando se trata de sufrimiento y pérdida, no tenemos todas las respuestas.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Pero sabemos que hay una vida mejor disponible después de esta, una vida libre de dolor, enfermedad y pecado.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"No debemos fallar ni desanimarnos mientras sabemos que el arco de la promesa está por encima del trono de Dios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"A través de la paciencia, la fe y la esperanza, en todas las escenas cambiantes de la tierra, estamos formando un carácter para la vida eterna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"Y todo lo que estamos llamados a soportar, podemos estar seguros de que todas las cosas trabajan juntas para bien a los que aman a Dios".</a:t>
            </a:r>
            <a:r>
              <a:rPr lang="es-ES" sz="1200" kern="1200" baseline="0" dirty="0">
                <a:solidFill>
                  <a:schemeClr val="tx1"/>
                </a:solidFill>
                <a:effectLst/>
                <a:latin typeface="+mn-lt"/>
                <a:ea typeface="+mn-ea"/>
                <a:cs typeface="+mn-cs"/>
              </a:rPr>
              <a:t>  </a:t>
            </a:r>
            <a:r>
              <a:rPr lang="es-ES" sz="1200" kern="1200" dirty="0" err="1">
                <a:solidFill>
                  <a:schemeClr val="tx1"/>
                </a:solidFill>
                <a:effectLst/>
                <a:latin typeface="+mn-lt"/>
                <a:ea typeface="+mn-ea"/>
                <a:cs typeface="+mn-cs"/>
              </a:rPr>
              <a:t>Review</a:t>
            </a:r>
            <a:r>
              <a:rPr lang="es-ES" sz="1200" kern="1200" dirty="0">
                <a:solidFill>
                  <a:schemeClr val="tx1"/>
                </a:solidFill>
                <a:effectLst/>
                <a:latin typeface="+mn-lt"/>
                <a:ea typeface="+mn-ea"/>
                <a:cs typeface="+mn-cs"/>
              </a:rPr>
              <a:t> and </a:t>
            </a:r>
            <a:r>
              <a:rPr lang="es-ES" sz="1200" kern="1200" dirty="0" err="1">
                <a:solidFill>
                  <a:schemeClr val="tx1"/>
                </a:solidFill>
                <a:effectLst/>
                <a:latin typeface="+mn-lt"/>
                <a:ea typeface="+mn-ea"/>
                <a:cs typeface="+mn-cs"/>
              </a:rPr>
              <a:t>Herald</a:t>
            </a:r>
            <a:r>
              <a:rPr lang="es-ES" sz="1200" kern="1200" dirty="0">
                <a:solidFill>
                  <a:schemeClr val="tx1"/>
                </a:solidFill>
                <a:effectLst/>
                <a:latin typeface="+mn-lt"/>
                <a:ea typeface="+mn-ea"/>
                <a:cs typeface="+mn-cs"/>
              </a:rPr>
              <a:t> 13 de diciembre de 1892</a:t>
            </a:r>
            <a:endParaRPr lang="en-US" dirty="0"/>
          </a:p>
        </p:txBody>
      </p:sp>
      <p:sp>
        <p:nvSpPr>
          <p:cNvPr id="4" name="Slide Number Placeholder 3"/>
          <p:cNvSpPr>
            <a:spLocks noGrp="1"/>
          </p:cNvSpPr>
          <p:nvPr>
            <p:ph type="sldNum" sz="quarter" idx="10"/>
          </p:nvPr>
        </p:nvSpPr>
        <p:spPr/>
        <p:txBody>
          <a:bodyPr/>
          <a:lstStyle/>
          <a:p>
            <a:fld id="{44C7BDEA-45CE-4F74-867E-93A4BB23631F}" type="slidenum">
              <a:rPr lang="en-US" smtClean="0"/>
              <a:pPr/>
              <a:t>31</a:t>
            </a:fld>
            <a:endParaRPr lang="en-US"/>
          </a:p>
        </p:txBody>
      </p:sp>
    </p:spTree>
    <p:extLst>
      <p:ext uri="{BB962C8B-B14F-4D97-AF65-F5344CB8AC3E}">
        <p14:creationId xmlns:p14="http://schemas.microsoft.com/office/powerpoint/2010/main" val="3715634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Nos han dado esta maravillosa promesa para hoy, no en algún momento futuro: </a:t>
            </a: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confianza en Dios trae crecimiento y fuerza. A través de la fe puedes esperar una nueva vida en el cielo cuando Jesús regrese.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Pero por ahora, ¿pondrás tu vida, tu mente, tus hábitos, tu mundo en las manos de Dios? Él conoce el camino y El mostrará el camino. (Espera respuesta)</a:t>
            </a:r>
            <a:endParaRPr lang="en-US" sz="1200" b="0"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32</a:t>
            </a:fld>
            <a:endParaRPr lang="en-US"/>
          </a:p>
        </p:txBody>
      </p:sp>
    </p:spTree>
    <p:extLst>
      <p:ext uri="{BB962C8B-B14F-4D97-AF65-F5344CB8AC3E}">
        <p14:creationId xmlns:p14="http://schemas.microsoft.com/office/powerpoint/2010/main" val="2013123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En diversos grados, todos hemos experimentado pérdidas-circunstancias más allá de nuestro control-eventos que cambian la vida y que sacuden nuestro núcleo.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Alguien dijo una vez: "Dios marca sobre el calendario, algunos de nuestros días -" lo explicaré más adelante ".</a:t>
            </a:r>
            <a:endParaRPr lang="en-US" b="0"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4</a:t>
            </a:fld>
            <a:endParaRPr lang="en-US"/>
          </a:p>
        </p:txBody>
      </p:sp>
    </p:spTree>
    <p:extLst>
      <p:ext uri="{BB962C8B-B14F-4D97-AF65-F5344CB8AC3E}">
        <p14:creationId xmlns:p14="http://schemas.microsoft.com/office/powerpoint/2010/main" val="3669907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 </a:t>
            </a:r>
            <a:r>
              <a:rPr lang="es-ES" b="0" baseline="0" dirty="0"/>
              <a:t>(Haga clic una vez y espere: esta diapositiva tiene 3 animaciones que aparecerán)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¿Cómo afronta la pérdida? Puede depender de dónde usted está en su viaje.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¿Hay una manera de navegar las tormentas de la vida y desarrollar una actitud de seguridad, fuerza e incluso serenidad?</a:t>
            </a:r>
            <a:endParaRPr lang="en-US" b="0"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5</a:t>
            </a:fld>
            <a:endParaRPr lang="en-US"/>
          </a:p>
        </p:txBody>
      </p:sp>
    </p:spTree>
    <p:extLst>
      <p:ext uri="{BB962C8B-B14F-4D97-AF65-F5344CB8AC3E}">
        <p14:creationId xmlns:p14="http://schemas.microsoft.com/office/powerpoint/2010/main" val="3837218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A veces no podemos ver lo que está en la oscuridad, podemos hacer solo lo que está a la mano.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Hay momentos en que todo lo que podemos hacer es dar "el siguiente paso".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Jesús lo dijo así: "Buscad primeramente el reino de Dios ... No os preocupéis por el mañana. Mañana cuidará de sí mismo. "Mateo 6: 33-34</a:t>
            </a:r>
            <a:endParaRPr lang="en-US" b="0"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6</a:t>
            </a:fld>
            <a:endParaRPr lang="en-US"/>
          </a:p>
        </p:txBody>
      </p:sp>
    </p:spTree>
    <p:extLst>
      <p:ext uri="{BB962C8B-B14F-4D97-AF65-F5344CB8AC3E}">
        <p14:creationId xmlns:p14="http://schemas.microsoft.com/office/powerpoint/2010/main" val="12513977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Las dificultades son un momento especial para llegar a Dios y a los demás.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Esta cita lo resume así: "A todos los que tantean para sentir la mano guiadora de Dios, el momento de mayor desaliento, es cuando más cerca está la ayuda divina. Mirarán atrás con agradecimiento, a la parte más oscura del camino. “El Señor sabe librar de tentación a los piadosos” 2 Pedro 2: 9. salen de toda tentación y prueba con una fe más firme y una experiencia más rica” El Deseado de Todas las Gentes, p. 500.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¿Ha tenido esta experiencia, o conoce a alguien que la ha tenido? (Espera respuesta)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Sí, tendremos tormentas y tempestades en la vida, pero cada prueba puede trabajar para construir y fortalecer el carácter, aunque sea doloroso en ese momento.</a:t>
            </a:r>
            <a:r>
              <a:rPr lang="en-US" b="0" baseline="0" dirty="0"/>
              <a:t> </a:t>
            </a:r>
            <a:endParaRPr lang="en-US" b="0"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7</a:t>
            </a:fld>
            <a:endParaRPr lang="en-US"/>
          </a:p>
        </p:txBody>
      </p:sp>
    </p:spTree>
    <p:extLst>
      <p:ext uri="{BB962C8B-B14F-4D97-AF65-F5344CB8AC3E}">
        <p14:creationId xmlns:p14="http://schemas.microsoft.com/office/powerpoint/2010/main" val="40796715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El Salmo 30: 5 nos dice: "El llanto puede durar una noche, pero la alegría viene por la mañana".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No podemos explicar cada aflicción que viene a nuestro camino. A veces sufrimos como resultado de nuestras propias decisiones. A veces sufrimos porque otros nos han ofendido. A veces suceden cosas que no tienen ninguna explicación terrenal. En cualquiera o todos estos casos, Jesús promete sanar (ahora o en la resurrección), perdonar, salvar, fortalecer y guiar.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Él nunca abandonará el alma que viene a Él en necesidad.</a:t>
            </a:r>
            <a:endParaRPr lang="en-US" b="0"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8</a:t>
            </a:fld>
            <a:endParaRPr lang="en-US"/>
          </a:p>
        </p:txBody>
      </p:sp>
    </p:spTree>
    <p:extLst>
      <p:ext uri="{BB962C8B-B14F-4D97-AF65-F5344CB8AC3E}">
        <p14:creationId xmlns:p14="http://schemas.microsoft.com/office/powerpoint/2010/main" val="2069383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John Claypool </a:t>
            </a:r>
            <a:r>
              <a:rPr lang="en-US" b="0" baseline="0" dirty="0" err="1"/>
              <a:t>aprendió</a:t>
            </a:r>
            <a:r>
              <a:rPr lang="en-US" b="0" baseline="0" dirty="0"/>
              <a:t> </a:t>
            </a:r>
            <a:r>
              <a:rPr lang="en-US" b="0" baseline="0" dirty="0" err="1"/>
              <a:t>profundas</a:t>
            </a:r>
            <a:r>
              <a:rPr lang="en-US" b="0" baseline="0" dirty="0"/>
              <a:t> </a:t>
            </a:r>
            <a:r>
              <a:rPr lang="en-US" b="0" baseline="0" dirty="0" err="1"/>
              <a:t>lecciones</a:t>
            </a:r>
            <a:r>
              <a:rPr lang="en-US" b="0" baseline="0" dirty="0"/>
              <a:t> de </a:t>
            </a:r>
            <a:r>
              <a:rPr lang="en-US" b="0" baseline="0" dirty="0" err="1"/>
              <a:t>confianza</a:t>
            </a:r>
            <a:r>
              <a:rPr lang="en-US" b="0" baseline="0" dirty="0"/>
              <a:t> y </a:t>
            </a:r>
            <a:r>
              <a:rPr lang="en-US" b="0" baseline="0" dirty="0" err="1"/>
              <a:t>fe</a:t>
            </a:r>
            <a:r>
              <a:rPr lang="en-US" b="0" baseline="0" dirty="0"/>
              <a:t> de una forma </a:t>
            </a:r>
            <a:r>
              <a:rPr lang="en-US" b="0" baseline="0" dirty="0" err="1"/>
              <a:t>muy</a:t>
            </a:r>
            <a:r>
              <a:rPr lang="en-US" b="0" baseline="0" dirty="0"/>
              <a:t> personal </a:t>
            </a:r>
            <a:r>
              <a:rPr lang="en-US" b="0" baseline="0" dirty="0" err="1"/>
              <a:t>cuando</a:t>
            </a:r>
            <a:r>
              <a:rPr lang="en-US" b="0" baseline="0" dirty="0"/>
              <a:t> era un </a:t>
            </a:r>
            <a:r>
              <a:rPr lang="en-US" b="0" baseline="0" dirty="0" err="1"/>
              <a:t>joven</a:t>
            </a:r>
            <a:r>
              <a:rPr lang="en-US" b="0" baseline="0" dirty="0"/>
              <a:t> pastor. </a:t>
            </a:r>
            <a:r>
              <a:rPr lang="en-US" b="1" baseline="0" dirty="0"/>
              <a:t>Lea la </a:t>
            </a:r>
            <a:r>
              <a:rPr lang="en-US" b="1" baseline="0" dirty="0" err="1"/>
              <a:t>diapositiva</a:t>
            </a:r>
            <a:r>
              <a:rPr lang="en-US" b="1"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err="1"/>
              <a:t>En</a:t>
            </a:r>
            <a:r>
              <a:rPr lang="en-US" b="0" baseline="0" dirty="0"/>
              <a:t> </a:t>
            </a:r>
            <a:r>
              <a:rPr lang="en-US" b="0" baseline="0" dirty="0" err="1"/>
              <a:t>su</a:t>
            </a:r>
            <a:r>
              <a:rPr lang="en-US" b="0" baseline="0" dirty="0"/>
              <a:t> </a:t>
            </a:r>
            <a:r>
              <a:rPr lang="en-US" b="0" baseline="0" dirty="0" err="1"/>
              <a:t>libro</a:t>
            </a:r>
            <a:r>
              <a:rPr lang="en-US" b="0" baseline="0" dirty="0"/>
              <a:t>, </a:t>
            </a:r>
            <a:r>
              <a:rPr lang="en-US" b="0" i="1" baseline="0" dirty="0"/>
              <a:t>Tracks of a Fellow Struggler</a:t>
            </a:r>
            <a:r>
              <a:rPr lang="en-US" b="0" i="0" baseline="0" dirty="0"/>
              <a:t> [</a:t>
            </a:r>
            <a:r>
              <a:rPr lang="es-ES" b="0" i="0" baseline="0" dirty="0"/>
              <a:t>Huellas de un compañero luchador], él describe la enfermedad de su hija y su muerte como la experiencia más hiriente y aún así, la más iluminadora de su vida.</a:t>
            </a: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9</a:t>
            </a:fld>
            <a:endParaRPr lang="en-US"/>
          </a:p>
        </p:txBody>
      </p:sp>
    </p:spTree>
    <p:extLst>
      <p:ext uri="{BB962C8B-B14F-4D97-AF65-F5344CB8AC3E}">
        <p14:creationId xmlns:p14="http://schemas.microsoft.com/office/powerpoint/2010/main" val="2475394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47273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63697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53683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267162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55656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267931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992663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9800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933664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34240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09391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7977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lumMod val="50000"/>
              </a:schemeClr>
            </a:gs>
            <a:gs pos="50000">
              <a:srgbClr val="663300"/>
            </a:gs>
            <a:gs pos="100000">
              <a:schemeClr val="bg2">
                <a:lumMod val="25000"/>
              </a:schemeClr>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C77219-1954-45C6-97A8-A947B0C9E1C0}" type="datetimeFigureOut">
              <a:rPr lang="en-US" smtClean="0"/>
              <a:pPr/>
              <a:t>11/17/2021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A71BA8-9F1A-448C-9642-AA333FFCFE9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99"/>
            </a:gs>
            <a:gs pos="30000">
              <a:srgbClr val="0033CC"/>
            </a:gs>
            <a:gs pos="70000">
              <a:srgbClr val="000099"/>
            </a:gs>
            <a:gs pos="100000">
              <a:srgbClr val="0105BB"/>
            </a:gs>
          </a:gsLst>
          <a:lin ang="135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6057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5"/>
          <p:cNvSpPr/>
          <p:nvPr/>
        </p:nvSpPr>
        <p:spPr>
          <a:xfrm>
            <a:off x="685800" y="4267200"/>
            <a:ext cx="7772400" cy="1754326"/>
          </a:xfrm>
          <a:prstGeom prst="rect">
            <a:avLst/>
          </a:prstGeom>
        </p:spPr>
        <p:txBody>
          <a:bodyPr wrap="square">
            <a:spAutoFit/>
          </a:bodyPr>
          <a:lstStyle/>
          <a:p>
            <a:pPr algn="ctr"/>
            <a:r>
              <a:rPr lang="es-CR" dirty="0">
                <a:solidFill>
                  <a:prstClr val="white"/>
                </a:solidFill>
                <a:ea typeface="Arial" charset="0"/>
                <a:cs typeface="Arial" charset="0"/>
              </a:rPr>
              <a:t>Las imágenes usadas en las diapositivas son parte de la presentación y no deben ser usadas fuera de ese contexto, o independientemente, a menos que sea para promover el evento, y no revendidas solas como parte de una librería de imágenes.  Las imágenes son © </a:t>
            </a:r>
            <a:r>
              <a:rPr lang="es-CR" dirty="0" err="1">
                <a:solidFill>
                  <a:prstClr val="white"/>
                </a:solidFill>
                <a:ea typeface="Arial" charset="0"/>
                <a:cs typeface="Arial" charset="0"/>
              </a:rPr>
              <a:t>Alamy</a:t>
            </a:r>
            <a:r>
              <a:rPr lang="es-CR" dirty="0">
                <a:solidFill>
                  <a:prstClr val="white"/>
                </a:solidFill>
                <a:ea typeface="Arial" charset="0"/>
                <a:cs typeface="Arial" charset="0"/>
              </a:rPr>
              <a:t> y las plantillas de las presentaciones y contenido son © MISDA, cualquier otro uso requiere permiso escrito de ambas partes.</a:t>
            </a:r>
          </a:p>
        </p:txBody>
      </p:sp>
      <p:sp>
        <p:nvSpPr>
          <p:cNvPr id="7" name="Title 2"/>
          <p:cNvSpPr>
            <a:spLocks noGrp="1"/>
          </p:cNvSpPr>
          <p:nvPr>
            <p:ph type="ctrTitle"/>
          </p:nvPr>
        </p:nvSpPr>
        <p:spPr>
          <a:xfrm>
            <a:off x="453258" y="2337936"/>
            <a:ext cx="8233542" cy="1846754"/>
          </a:xfrm>
        </p:spPr>
        <p:txBody>
          <a:bodyPr>
            <a:normAutofit/>
          </a:bodyPr>
          <a:lstStyle/>
          <a:p>
            <a:r>
              <a:rPr lang="en-US" sz="4000" dirty="0" err="1">
                <a:solidFill>
                  <a:schemeClr val="bg1"/>
                </a:solidFill>
                <a:latin typeface="Arial" charset="0"/>
                <a:ea typeface="Arial" charset="0"/>
                <a:cs typeface="Arial" charset="0"/>
              </a:rPr>
              <a:t>Imágenes</a:t>
            </a:r>
            <a:r>
              <a:rPr lang="en-US" sz="4000" dirty="0">
                <a:solidFill>
                  <a:schemeClr val="bg1"/>
                </a:solidFill>
                <a:latin typeface="Arial" charset="0"/>
                <a:ea typeface="Arial" charset="0"/>
                <a:cs typeface="Arial" charset="0"/>
              </a:rPr>
              <a:t> © Alamy</a:t>
            </a:r>
            <a:br>
              <a:rPr lang="en-US" sz="6000" dirty="0">
                <a:solidFill>
                  <a:schemeClr val="bg1"/>
                </a:solidFill>
                <a:latin typeface="Arial" charset="0"/>
                <a:ea typeface="Arial" charset="0"/>
                <a:cs typeface="Arial" charset="0"/>
              </a:rPr>
            </a:br>
            <a:r>
              <a:rPr lang="en-US" sz="3200" dirty="0">
                <a:solidFill>
                  <a:schemeClr val="bg1"/>
                </a:solidFill>
                <a:latin typeface="Arial" charset="0"/>
                <a:ea typeface="Arial" charset="0"/>
                <a:cs typeface="Arial" charset="0"/>
              </a:rPr>
              <a:t>www.alamy.com</a:t>
            </a:r>
          </a:p>
        </p:txBody>
      </p:sp>
      <p:pic>
        <p:nvPicPr>
          <p:cNvPr id="8" name="Picture 7"/>
          <p:cNvPicPr>
            <a:picLocks noChangeAspect="1"/>
          </p:cNvPicPr>
          <p:nvPr/>
        </p:nvPicPr>
        <p:blipFill>
          <a:blip r:embed="rId4" cstate="print">
            <a:extLst>
              <a:ext uri="{BEBA8EAE-BF5A-486C-A8C5-ECC9F3942E4B}">
                <a14:imgProps xmlns:a14="http://schemas.microsoft.com/office/drawing/2010/main">
                  <a14:imgLayer r:embed="rId5">
                    <a14:imgEffect>
                      <a14:backgroundRemoval t="9455" b="91636" l="1502" r="96847">
                        <a14:foregroundMark x1="42643" y1="41455" x2="42643" y2="41455"/>
                        <a14:foregroundMark x1="14114" y1="55273" x2="14114" y2="55273"/>
                        <a14:foregroundMark x1="85886" y1="59273" x2="85886" y2="59273"/>
                        <a14:foregroundMark x1="23123" y1="34545" x2="23123" y2="34545"/>
                      </a14:backgroundRemoval>
                    </a14:imgEffect>
                  </a14:imgLayer>
                </a14:imgProps>
              </a:ext>
            </a:extLst>
          </a:blip>
          <a:stretch>
            <a:fillRect/>
          </a:stretch>
        </p:blipFill>
        <p:spPr>
          <a:xfrm>
            <a:off x="3276600" y="1276885"/>
            <a:ext cx="2590800" cy="1069774"/>
          </a:xfrm>
          <a:prstGeom prst="rect">
            <a:avLst/>
          </a:prstGeom>
        </p:spPr>
      </p:pic>
      <p:sp>
        <p:nvSpPr>
          <p:cNvPr id="9" name="Title 2"/>
          <p:cNvSpPr txBox="1">
            <a:spLocks/>
          </p:cNvSpPr>
          <p:nvPr/>
        </p:nvSpPr>
        <p:spPr>
          <a:xfrm>
            <a:off x="5584058" y="1726678"/>
            <a:ext cx="435742" cy="44082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dirty="0">
                <a:solidFill>
                  <a:prstClr val="black"/>
                </a:solidFill>
                <a:latin typeface="Arial" charset="0"/>
                <a:ea typeface="Arial" charset="0"/>
                <a:cs typeface="Arial" charset="0"/>
              </a:rPr>
              <a:t>®</a:t>
            </a:r>
            <a:endParaRPr lang="en-US" sz="1600" dirty="0">
              <a:solidFill>
                <a:prstClr val="black"/>
              </a:solidFill>
              <a:latin typeface="Arial" charset="0"/>
              <a:ea typeface="Arial" charset="0"/>
              <a:cs typeface="Arial" charset="0"/>
            </a:endParaRPr>
          </a:p>
        </p:txBody>
      </p:sp>
    </p:spTree>
    <p:extLst>
      <p:ext uri="{BB962C8B-B14F-4D97-AF65-F5344CB8AC3E}">
        <p14:creationId xmlns:p14="http://schemas.microsoft.com/office/powerpoint/2010/main" val="2613811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F2FF1D2-363D-CB43-86C8-FC58633417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772990-0A8E-E04D-8E69-8C3B6C9E85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6917A8A-BAD3-B647-850A-D165B63878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3B1CF2-2BFA-D740-9A9B-BB385EAC56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9B8CDA9-6877-4847-B6E7-BDF42CAD19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7615EB-CB7B-3745-9754-FD71147552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3A55F5-3A80-0E47-803B-C7493443B0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4E3B33-7AE4-EE49-8D20-27FF575CC6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8D2301-1DAC-4B41-BA82-46EF7CA85E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9E6E3D-839F-0445-BE2C-5C1A74865D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77567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Rectangle 9"/>
          <p:cNvSpPr/>
          <p:nvPr/>
        </p:nvSpPr>
        <p:spPr>
          <a:xfrm>
            <a:off x="914400" y="2286000"/>
            <a:ext cx="7391400" cy="1754326"/>
          </a:xfrm>
          <a:prstGeom prst="rect">
            <a:avLst/>
          </a:prstGeom>
        </p:spPr>
        <p:txBody>
          <a:bodyPr wrap="square">
            <a:spAutoFit/>
          </a:bodyPr>
          <a:lstStyle/>
          <a:p>
            <a:r>
              <a:rPr lang="es-CR" dirty="0">
                <a:solidFill>
                  <a:prstClr val="white"/>
                </a:solidFill>
              </a:rPr>
              <a:t>Los textos bíblicos usados en las presentaciones de </a:t>
            </a:r>
            <a:r>
              <a:rPr lang="es-CR" b="1" i="1" dirty="0">
                <a:solidFill>
                  <a:prstClr val="white"/>
                </a:solidFill>
              </a:rPr>
              <a:t>Viviendo en Balance</a:t>
            </a:r>
            <a:r>
              <a:rPr lang="es-CR" dirty="0">
                <a:solidFill>
                  <a:prstClr val="white"/>
                </a:solidFill>
              </a:rPr>
              <a:t> son tomadas de Biblias de uso público sin restricciones de derechos de autor en los Estados Unidos. Todas las citas han sido tomadas de la Reina Valera Revisada de 1960 (RVR60).</a:t>
            </a:r>
          </a:p>
          <a:p>
            <a:r>
              <a:rPr lang="es-CR" dirty="0">
                <a:solidFill>
                  <a:prstClr val="white"/>
                </a:solidFill>
              </a:rPr>
              <a:t>Cualquier texto bíblico sin cita, son paráfrasis del autor de alguna otra versión. </a:t>
            </a:r>
            <a:endParaRPr lang="es-CR" dirty="0">
              <a:solidFill>
                <a:prstClr val="white"/>
              </a:solidFill>
              <a:ea typeface="Arial" charset="0"/>
              <a:cs typeface="Arial" charset="0"/>
            </a:endParaRPr>
          </a:p>
        </p:txBody>
      </p:sp>
    </p:spTree>
    <p:extLst>
      <p:ext uri="{BB962C8B-B14F-4D97-AF65-F5344CB8AC3E}">
        <p14:creationId xmlns:p14="http://schemas.microsoft.com/office/powerpoint/2010/main" val="28819474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8E708B-034B-6A4D-A597-E5ACF86CC3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930933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A170D7-5303-1245-B387-950685BDB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6424790-8B23-7047-9F80-40DC8B655C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0ADC41-6BAF-2043-847F-FDE75EBF5F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067EA51-8AF2-5E4E-A117-8AB8B1241C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6FDB88-D188-7347-9027-D3039E28A7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65D8307-830B-B046-A207-231EF2F43A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AC26AE-E4FE-4B4E-9E5E-1B44ECDE44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964F83-B36D-A24D-8D27-5C1FD68428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CBF6B7-D340-9041-BE92-6FDDB72195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A24321-7FB5-3A48-9F6D-8C7A1F64F0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962097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9643438-9F1E-5449-9D6B-46D890A83E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155DB3-E7AB-3649-8DDB-E92BC6476E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370122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6FDD381-23EC-AF41-9625-F2B2C478C9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199510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4241FA-CC66-FA4D-A1C1-C7640EAF7C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28033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BF86B42-1606-6C4C-9B12-394E2AF145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03986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2ACD7F-1E18-0049-8987-267F136B44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51121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0B6BC3-A854-5A44-9095-76FCF9485B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91551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D5BA8F-E8F1-9842-92AE-4C4B893172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37925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01874220-A557-4BFD-B7E2-47DEB30BE8C2}"/>
              </a:ext>
            </a:extLst>
          </p:cNvPr>
          <p:cNvPicPr>
            <a:picLocks noChangeAspect="1"/>
          </p:cNvPicPr>
          <p:nvPr/>
        </p:nvPicPr>
        <p:blipFill rotWithShape="1">
          <a:blip r:embed="rId3">
            <a:extLst>
              <a:ext uri="{28A0092B-C50C-407E-A947-70E740481C1C}">
                <a14:useLocalDpi xmlns:a14="http://schemas.microsoft.com/office/drawing/2010/main" val="0"/>
              </a:ext>
            </a:extLst>
          </a:blip>
          <a:srcRect r="25000"/>
          <a:stretch/>
        </p:blipFill>
        <p:spPr>
          <a:xfrm>
            <a:off x="0" y="0"/>
            <a:ext cx="9144000" cy="6858000"/>
          </a:xfrm>
          <a:prstGeom prst="rect">
            <a:avLst/>
          </a:prstGeom>
        </p:spPr>
      </p:pic>
      <p:pic>
        <p:nvPicPr>
          <p:cNvPr id="5" name="Picture 4">
            <a:extLst>
              <a:ext uri="{FF2B5EF4-FFF2-40B4-BE49-F238E27FC236}">
                <a16:creationId xmlns:a16="http://schemas.microsoft.com/office/drawing/2014/main" id="{C766C7F5-C86F-47C1-A166-526A1EFEE765}"/>
              </a:ext>
            </a:extLst>
          </p:cNvPr>
          <p:cNvPicPr>
            <a:picLocks noChangeAspect="1"/>
          </p:cNvPicPr>
          <p:nvPr/>
        </p:nvPicPr>
        <p:blipFill>
          <a:blip r:embed="rId4"/>
          <a:stretch>
            <a:fillRect/>
          </a:stretch>
        </p:blipFill>
        <p:spPr>
          <a:xfrm rot="21272333">
            <a:off x="4983460" y="1049760"/>
            <a:ext cx="3108630" cy="4403542"/>
          </a:xfrm>
          <a:prstGeom prst="rect">
            <a:avLst/>
          </a:prstGeom>
        </p:spPr>
      </p:pic>
      <p:sp>
        <p:nvSpPr>
          <p:cNvPr id="6" name="TextBox 5"/>
          <p:cNvSpPr txBox="1"/>
          <p:nvPr/>
        </p:nvSpPr>
        <p:spPr>
          <a:xfrm>
            <a:off x="381000" y="1066800"/>
            <a:ext cx="4495800" cy="3416320"/>
          </a:xfrm>
          <a:prstGeom prst="rect">
            <a:avLst/>
          </a:prstGeom>
          <a:noFill/>
          <a:effectLst/>
        </p:spPr>
        <p:txBody>
          <a:bodyPr wrap="square">
            <a:spAutoFit/>
          </a:bodyPr>
          <a:lstStyle/>
          <a:p>
            <a:pPr fontAlgn="base">
              <a:spcBef>
                <a:spcPct val="20000"/>
              </a:spcBef>
              <a:spcAft>
                <a:spcPct val="0"/>
              </a:spcAft>
              <a:buClr>
                <a:srgbClr val="CCFF99"/>
              </a:buClr>
              <a:defRPr/>
            </a:pPr>
            <a:r>
              <a:rPr lang="es-ES" sz="3600" dirty="0">
                <a:solidFill>
                  <a:srgbClr val="FFFFFF"/>
                </a:solidFill>
                <a:effectLst>
                  <a:outerShdw blurRad="50800" dist="63500" dir="2700000" algn="tl" rotWithShape="0">
                    <a:prstClr val="black">
                      <a:alpha val="65000"/>
                    </a:prstClr>
                  </a:outerShdw>
                </a:effectLst>
                <a:latin typeface="Arial" charset="0"/>
                <a:cs typeface="Arial" pitchFamily="34" charset="0"/>
              </a:rPr>
              <a:t>John </a:t>
            </a:r>
            <a:r>
              <a:rPr lang="es-ES" sz="3600" dirty="0" err="1">
                <a:solidFill>
                  <a:srgbClr val="FFFFFF"/>
                </a:solidFill>
                <a:effectLst>
                  <a:outerShdw blurRad="50800" dist="63500" dir="2700000" algn="tl" rotWithShape="0">
                    <a:prstClr val="black">
                      <a:alpha val="65000"/>
                    </a:prstClr>
                  </a:outerShdw>
                </a:effectLst>
                <a:latin typeface="Arial" charset="0"/>
                <a:cs typeface="Arial" pitchFamily="34" charset="0"/>
              </a:rPr>
              <a:t>Claypool</a:t>
            </a:r>
            <a:r>
              <a:rPr lang="es-ES" sz="3600" dirty="0">
                <a:solidFill>
                  <a:srgbClr val="FFFFFF"/>
                </a:solidFill>
                <a:effectLst>
                  <a:outerShdw blurRad="50800" dist="63500" dir="2700000" algn="tl" rotWithShape="0">
                    <a:prstClr val="black">
                      <a:alpha val="65000"/>
                    </a:prstClr>
                  </a:outerShdw>
                </a:effectLst>
                <a:latin typeface="Arial" charset="0"/>
                <a:cs typeface="Arial" pitchFamily="34" charset="0"/>
              </a:rPr>
              <a:t> fue un joven pastor cuando perdió a su hija de 8 años en una trágica batalla de dos años con leucemia.</a:t>
            </a:r>
            <a:endParaRPr lang="en-US" sz="3600" dirty="0">
              <a:solidFill>
                <a:srgbClr val="FFFFFF"/>
              </a:solidFill>
              <a:effectLst>
                <a:outerShdw blurRad="50800" dist="63500" dir="2700000" algn="tl" rotWithShape="0">
                  <a:prstClr val="black">
                    <a:alpha val="65000"/>
                  </a:prstClr>
                </a:outerShdw>
              </a:effectLst>
              <a:latin typeface="Arial"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492E06408ADEE41BF0B67F14AB15500" ma:contentTypeVersion="9" ma:contentTypeDescription="Create a new document." ma:contentTypeScope="" ma:versionID="72ed82b64911a7369b5a56d320e07570">
  <xsd:schema xmlns:xsd="http://www.w3.org/2001/XMLSchema" xmlns:xs="http://www.w3.org/2001/XMLSchema" xmlns:p="http://schemas.microsoft.com/office/2006/metadata/properties" xmlns:ns1="http://schemas.microsoft.com/sharepoint/v3" xmlns:ns2="b3d8973d-8316-407a-8e30-0fccab978384" xmlns:ns3="9b1224cd-25dc-4b65-9ab8-cd20bb625383" targetNamespace="http://schemas.microsoft.com/office/2006/metadata/properties" ma:root="true" ma:fieldsID="7cf185fc82ea8dd4cb979d0f375f72ee" ns1:_="" ns2:_="" ns3:_="">
    <xsd:import namespace="http://schemas.microsoft.com/sharepoint/v3"/>
    <xsd:import namespace="b3d8973d-8316-407a-8e30-0fccab978384"/>
    <xsd:import namespace="9b1224cd-25dc-4b65-9ab8-cd20bb625383"/>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AutoTag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d8973d-8316-407a-8e30-0fccab97838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b1224cd-25dc-4b65-9ab8-cd20bb625383"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AutoTags" ma:index="14"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0F24277D-4396-4AD4-9A48-217F92E1A4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3d8973d-8316-407a-8e30-0fccab978384"/>
    <ds:schemaRef ds:uri="9b1224cd-25dc-4b65-9ab8-cd20bb6253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E0A182C-744D-4D88-AF1C-3C7A2889473A}">
  <ds:schemaRefs>
    <ds:schemaRef ds:uri="http://schemas.microsoft.com/sharepoint/v3/contenttype/forms"/>
  </ds:schemaRefs>
</ds:datastoreItem>
</file>

<file path=customXml/itemProps3.xml><?xml version="1.0" encoding="utf-8"?>
<ds:datastoreItem xmlns:ds="http://schemas.openxmlformats.org/officeDocument/2006/customXml" ds:itemID="{4E0D6DF2-89CA-470A-8433-FA6710060EA2}">
  <ds:schemaRefs>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5993</TotalTime>
  <Words>2224</Words>
  <Application>Microsoft Office PowerPoint</Application>
  <PresentationFormat>On-screen Show (4:3)</PresentationFormat>
  <Paragraphs>205</Paragraphs>
  <Slides>32</Slides>
  <Notes>32</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32</vt:i4>
      </vt:variant>
    </vt:vector>
  </HeadingPairs>
  <TitlesOfParts>
    <vt:vector size="36" baseType="lpstr">
      <vt:lpstr>Arial</vt:lpstr>
      <vt:lpstr>Calibri</vt:lpstr>
      <vt:lpstr>Office Theme</vt:lpstr>
      <vt:lpstr>2_Office Theme</vt:lpstr>
      <vt:lpstr>Imágenes © Alamy www.alamy.com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Michigan Conference of SDA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vgriffin</dc:creator>
  <cp:lastModifiedBy>Sheri Christie</cp:lastModifiedBy>
  <cp:revision>136</cp:revision>
  <dcterms:created xsi:type="dcterms:W3CDTF">2014-09-22T15:22:05Z</dcterms:created>
  <dcterms:modified xsi:type="dcterms:W3CDTF">2021-11-17T23:45:04Z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0x0101003492E06408ADEE41BF0B67F14AB15500</vt:lpwstr>
  </property>
</Properties>
</file>