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73" r:id="rId5"/>
  </p:sldMasterIdLst>
  <p:notesMasterIdLst>
    <p:notesMasterId r:id="rId24"/>
  </p:notesMasterIdLst>
  <p:sldIdLst>
    <p:sldId id="294" r:id="rId6"/>
    <p:sldId id="295" r:id="rId7"/>
    <p:sldId id="296" r:id="rId8"/>
    <p:sldId id="297" r:id="rId9"/>
    <p:sldId id="263" r:id="rId10"/>
    <p:sldId id="299" r:id="rId11"/>
    <p:sldId id="300" r:id="rId12"/>
    <p:sldId id="301" r:id="rId13"/>
    <p:sldId id="302" r:id="rId14"/>
    <p:sldId id="303" r:id="rId15"/>
    <p:sldId id="304" r:id="rId16"/>
    <p:sldId id="305" r:id="rId17"/>
    <p:sldId id="306" r:id="rId18"/>
    <p:sldId id="307" r:id="rId19"/>
    <p:sldId id="308" r:id="rId20"/>
    <p:sldId id="309" r:id="rId21"/>
    <p:sldId id="310" r:id="rId22"/>
    <p:sldId id="311"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CC00"/>
    <a:srgbClr val="FF9933"/>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50"/>
    <p:restoredTop sz="58438" autoAdjust="0"/>
  </p:normalViewPr>
  <p:slideViewPr>
    <p:cSldViewPr>
      <p:cViewPr varScale="1">
        <p:scale>
          <a:sx n="33" d="100"/>
          <a:sy n="33" d="100"/>
        </p:scale>
        <p:origin x="768" y="43"/>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577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AD579C-E779-4F6B-B23F-7484B516105F}" type="datetimeFigureOut">
              <a:rPr lang="en-US" smtClean="0"/>
              <a:pPr/>
              <a:t>11/17/2021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C87E0F-69D6-46BA-9C25-62E224CF6B89}" type="slidenum">
              <a:rPr lang="en-US" smtClean="0"/>
              <a:pPr/>
              <a:t>‹#›</a:t>
            </a:fld>
            <a:endParaRPr lang="en-US"/>
          </a:p>
        </p:txBody>
      </p:sp>
    </p:spTree>
    <p:extLst>
      <p:ext uri="{BB962C8B-B14F-4D97-AF65-F5344CB8AC3E}">
        <p14:creationId xmlns:p14="http://schemas.microsoft.com/office/powerpoint/2010/main" val="23397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a:p>
            <a:endParaRPr lang="en-US" b="0" dirty="0"/>
          </a:p>
          <a:p>
            <a:endParaRPr lang="en-US" b="0" baseline="0" dirty="0">
              <a:solidFill>
                <a:srgbClr val="C00000"/>
              </a:solidFill>
            </a:endParaRPr>
          </a:p>
        </p:txBody>
      </p:sp>
      <p:sp>
        <p:nvSpPr>
          <p:cNvPr id="4" name="Slide Number Placeholder 3"/>
          <p:cNvSpPr>
            <a:spLocks noGrp="1"/>
          </p:cNvSpPr>
          <p:nvPr>
            <p:ph type="sldNum" sz="quarter" idx="10"/>
          </p:nvPr>
        </p:nvSpPr>
        <p:spPr/>
        <p:txBody>
          <a:bodyPr/>
          <a:lstStyle/>
          <a:p>
            <a:fld id="{F019A549-AC66-4EB9-91EB-8FA16D465EC6}"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6450990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p:txBody>
      </p:sp>
      <p:sp>
        <p:nvSpPr>
          <p:cNvPr id="4" name="Slide Number Placeholder 3"/>
          <p:cNvSpPr>
            <a:spLocks noGrp="1"/>
          </p:cNvSpPr>
          <p:nvPr>
            <p:ph type="sldNum" sz="quarter" idx="10"/>
          </p:nvPr>
        </p:nvSpPr>
        <p:spPr/>
        <p:txBody>
          <a:bodyPr/>
          <a:lstStyle/>
          <a:p>
            <a:fld id="{4BC87E0F-69D6-46BA-9C25-62E224CF6B89}"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1468188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 curación tiene lugar con el tiempo.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Dios todavía está trabajando para hacer que el bien salga de las malas situaciones.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¿Has visto salir bien de malas situaciones?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Cosas como: fe, paciencia, perdón, dulzura, compasión, ministerio, fuerza, coraje, esperanza, optimismo, desinterés.</a:t>
            </a:r>
            <a:endParaRPr lang="en-US" b="0" dirty="0"/>
          </a:p>
        </p:txBody>
      </p:sp>
      <p:sp>
        <p:nvSpPr>
          <p:cNvPr id="4" name="Slide Number Placeholder 3"/>
          <p:cNvSpPr>
            <a:spLocks noGrp="1"/>
          </p:cNvSpPr>
          <p:nvPr>
            <p:ph type="sldNum" sz="quarter" idx="10"/>
          </p:nvPr>
        </p:nvSpPr>
        <p:spPr/>
        <p:txBody>
          <a:bodyPr/>
          <a:lstStyle/>
          <a:p>
            <a:fld id="{4BC87E0F-69D6-46BA-9C25-62E224CF6B89}"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8011758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Lea la </a:t>
            </a:r>
            <a:r>
              <a:rPr lang="en-US" b="1" baseline="0" dirty="0" err="1"/>
              <a:t>diapositiva</a:t>
            </a:r>
            <a:r>
              <a:rPr lang="en-US" b="1"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dirty="0" err="1"/>
              <a:t>Después</a:t>
            </a:r>
            <a:r>
              <a:rPr lang="en-US" dirty="0"/>
              <a:t> de </a:t>
            </a:r>
            <a:r>
              <a:rPr lang="en-US" dirty="0" err="1"/>
              <a:t>experimentar</a:t>
            </a:r>
            <a:r>
              <a:rPr lang="en-US" dirty="0"/>
              <a:t> </a:t>
            </a:r>
            <a:r>
              <a:rPr lang="en-US" dirty="0" err="1"/>
              <a:t>una</a:t>
            </a:r>
            <a:r>
              <a:rPr lang="en-US" dirty="0"/>
              <a:t> </a:t>
            </a:r>
            <a:r>
              <a:rPr lang="en-US" dirty="0" err="1"/>
              <a:t>pérdida</a:t>
            </a:r>
            <a:r>
              <a:rPr lang="en-US" dirty="0"/>
              <a:t>, </a:t>
            </a:r>
            <a:r>
              <a:rPr lang="en-US" dirty="0" err="1"/>
              <a:t>tenemos</a:t>
            </a:r>
            <a:r>
              <a:rPr lang="en-US" dirty="0"/>
              <a:t> la </a:t>
            </a:r>
            <a:r>
              <a:rPr lang="en-US" dirty="0" err="1"/>
              <a:t>oportunidad</a:t>
            </a:r>
            <a:r>
              <a:rPr lang="en-US" dirty="0"/>
              <a:t> de </a:t>
            </a:r>
            <a:r>
              <a:rPr lang="en-US" dirty="0" err="1"/>
              <a:t>confortar</a:t>
            </a:r>
            <a:r>
              <a:rPr lang="en-US" dirty="0"/>
              <a:t> a </a:t>
            </a:r>
            <a:r>
              <a:rPr lang="en-US" dirty="0" err="1"/>
              <a:t>otros</a:t>
            </a:r>
            <a:r>
              <a:rPr lang="en-US" dirty="0"/>
              <a:t>.</a:t>
            </a:r>
          </a:p>
        </p:txBody>
      </p:sp>
      <p:sp>
        <p:nvSpPr>
          <p:cNvPr id="4" name="Slide Number Placeholder 3"/>
          <p:cNvSpPr>
            <a:spLocks noGrp="1"/>
          </p:cNvSpPr>
          <p:nvPr>
            <p:ph type="sldNum" sz="quarter" idx="10"/>
          </p:nvPr>
        </p:nvSpPr>
        <p:spPr/>
        <p:txBody>
          <a:bodyPr/>
          <a:lstStyle/>
          <a:p>
            <a:fld id="{4BC87E0F-69D6-46BA-9C25-62E224CF6B89}"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4822422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Lea la </a:t>
            </a:r>
            <a:r>
              <a:rPr lang="en-US" b="1" baseline="0" dirty="0" err="1"/>
              <a:t>diapositiva</a:t>
            </a:r>
            <a:r>
              <a:rPr lang="en-US" b="1" baseline="0" dirty="0"/>
              <a:t>.</a:t>
            </a:r>
            <a:endParaRPr lang="en-US" b="1" dirty="0"/>
          </a:p>
          <a:p>
            <a:endParaRPr lang="en-US" dirty="0"/>
          </a:p>
          <a:p>
            <a:r>
              <a:rPr lang="en-US" dirty="0"/>
              <a:t>Los </a:t>
            </a:r>
            <a:r>
              <a:rPr lang="en-US" dirty="0" err="1"/>
              <a:t>hábitos</a:t>
            </a:r>
            <a:r>
              <a:rPr lang="en-US" dirty="0"/>
              <a:t> que </a:t>
            </a:r>
            <a:r>
              <a:rPr lang="en-US" dirty="0" err="1"/>
              <a:t>formamos</a:t>
            </a:r>
            <a:r>
              <a:rPr lang="en-US" dirty="0"/>
              <a:t> </a:t>
            </a:r>
            <a:r>
              <a:rPr lang="en-US" dirty="0" err="1"/>
              <a:t>en</a:t>
            </a:r>
            <a:r>
              <a:rPr lang="en-US" dirty="0"/>
              <a:t> </a:t>
            </a:r>
            <a:r>
              <a:rPr lang="en-US" dirty="0" err="1"/>
              <a:t>tiempos</a:t>
            </a:r>
            <a:r>
              <a:rPr lang="en-US" dirty="0"/>
              <a:t> de </a:t>
            </a:r>
            <a:r>
              <a:rPr lang="en-US" dirty="0" err="1"/>
              <a:t>paz</a:t>
            </a:r>
            <a:r>
              <a:rPr lang="en-US" dirty="0"/>
              <a:t> son </a:t>
            </a:r>
            <a:r>
              <a:rPr lang="en-US" dirty="0" err="1"/>
              <a:t>los</a:t>
            </a:r>
            <a:r>
              <a:rPr lang="en-US" dirty="0"/>
              <a:t> que </a:t>
            </a:r>
            <a:r>
              <a:rPr lang="en-US" dirty="0" err="1"/>
              <a:t>tendremos</a:t>
            </a:r>
            <a:r>
              <a:rPr lang="en-US" dirty="0"/>
              <a:t> </a:t>
            </a:r>
            <a:r>
              <a:rPr lang="en-US" dirty="0" err="1"/>
              <a:t>en</a:t>
            </a:r>
            <a:r>
              <a:rPr lang="en-US" dirty="0"/>
              <a:t> </a:t>
            </a:r>
            <a:r>
              <a:rPr lang="en-US" dirty="0" err="1"/>
              <a:t>los</a:t>
            </a:r>
            <a:r>
              <a:rPr lang="en-US" dirty="0"/>
              <a:t> </a:t>
            </a:r>
            <a:r>
              <a:rPr lang="en-US" dirty="0" err="1"/>
              <a:t>dias</a:t>
            </a:r>
            <a:r>
              <a:rPr lang="en-US" dirty="0"/>
              <a:t> de </a:t>
            </a:r>
            <a:r>
              <a:rPr lang="en-US" dirty="0" err="1"/>
              <a:t>dificultad</a:t>
            </a:r>
            <a:r>
              <a:rPr lang="en-US" dirty="0"/>
              <a:t>. </a:t>
            </a:r>
          </a:p>
          <a:p>
            <a:endParaRPr lang="en-US" dirty="0"/>
          </a:p>
          <a:p>
            <a:endParaRPr lang="en-US" baseline="0" dirty="0"/>
          </a:p>
        </p:txBody>
      </p:sp>
      <p:sp>
        <p:nvSpPr>
          <p:cNvPr id="4" name="Slide Number Placeholder 3"/>
          <p:cNvSpPr>
            <a:spLocks noGrp="1"/>
          </p:cNvSpPr>
          <p:nvPr>
            <p:ph type="sldNum" sz="quarter" idx="10"/>
          </p:nvPr>
        </p:nvSpPr>
        <p:spPr/>
        <p:txBody>
          <a:bodyPr/>
          <a:lstStyle/>
          <a:p>
            <a:fld id="{4BC87E0F-69D6-46BA-9C25-62E224CF6B89}"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7150494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err="1"/>
              <a:t>Preocúpese</a:t>
            </a:r>
            <a:r>
              <a:rPr lang="en-US" b="0" baseline="0" dirty="0"/>
              <a:t> </a:t>
            </a:r>
            <a:r>
              <a:rPr lang="en-US" b="0" baseline="0" dirty="0" err="1"/>
              <a:t>por</a:t>
            </a:r>
            <a:r>
              <a:rPr lang="en-US" b="0" baseline="0" dirty="0"/>
              <a:t> </a:t>
            </a:r>
            <a:r>
              <a:rPr lang="en-US" b="0" baseline="0" dirty="0" err="1"/>
              <a:t>su</a:t>
            </a:r>
            <a:r>
              <a:rPr lang="en-US" b="0" baseline="0" dirty="0"/>
              <a:t> </a:t>
            </a:r>
            <a:r>
              <a:rPr lang="en-US" b="0" baseline="0" dirty="0" err="1"/>
              <a:t>salud</a:t>
            </a:r>
            <a:r>
              <a:rPr lang="en-US" b="0" baseline="0" dirty="0"/>
              <a:t> </a:t>
            </a:r>
            <a:r>
              <a:rPr lang="en-US" b="0" baseline="0" dirty="0" err="1"/>
              <a:t>durante</a:t>
            </a:r>
            <a:r>
              <a:rPr lang="en-US" b="0" baseline="0" dirty="0"/>
              <a:t> </a:t>
            </a:r>
            <a:r>
              <a:rPr lang="en-US" b="0" baseline="0" dirty="0" err="1"/>
              <a:t>los</a:t>
            </a:r>
            <a:r>
              <a:rPr lang="en-US" b="0" baseline="0" dirty="0"/>
              <a:t> </a:t>
            </a:r>
            <a:r>
              <a:rPr lang="en-US" b="0" baseline="0" dirty="0" err="1"/>
              <a:t>momentos</a:t>
            </a:r>
            <a:r>
              <a:rPr lang="en-US" b="0" baseline="0" dirty="0"/>
              <a:t> de </a:t>
            </a:r>
            <a:r>
              <a:rPr lang="en-US" b="0" baseline="0" dirty="0" err="1"/>
              <a:t>una</a:t>
            </a:r>
            <a:r>
              <a:rPr lang="en-US" b="0" baseline="0" dirty="0"/>
              <a:t> </a:t>
            </a:r>
            <a:r>
              <a:rPr lang="en-US" b="0" baseline="0" dirty="0" err="1"/>
              <a:t>pérdida</a:t>
            </a:r>
            <a:r>
              <a:rPr lang="en-US" b="0"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Lea la </a:t>
            </a:r>
            <a:r>
              <a:rPr lang="en-US" b="1" baseline="0" dirty="0" err="1"/>
              <a:t>diapositiva</a:t>
            </a:r>
            <a:r>
              <a:rPr lang="en-US" b="1" baseline="0" dirty="0"/>
              <a:t>. </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BC87E0F-69D6-46BA-9C25-62E224CF6B89}"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648366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¡Las elecciones diarias crean hábitos que le ayudarán a enfrentar los problemas cuando usted necesita operar en piloto automático!</a:t>
            </a:r>
            <a:endParaRPr lang="en-US" b="0" dirty="0"/>
          </a:p>
        </p:txBody>
      </p:sp>
      <p:sp>
        <p:nvSpPr>
          <p:cNvPr id="4" name="Slide Number Placeholder 3"/>
          <p:cNvSpPr>
            <a:spLocks noGrp="1"/>
          </p:cNvSpPr>
          <p:nvPr>
            <p:ph type="sldNum" sz="quarter" idx="10"/>
          </p:nvPr>
        </p:nvSpPr>
        <p:spPr/>
        <p:txBody>
          <a:bodyPr/>
          <a:lstStyle/>
          <a:p>
            <a:fld id="{4BC87E0F-69D6-46BA-9C25-62E224CF6B89}"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30546218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Lea la </a:t>
            </a:r>
            <a:r>
              <a:rPr lang="en-US" b="1" baseline="0" dirty="0" err="1"/>
              <a:t>diapositiva</a:t>
            </a:r>
            <a:r>
              <a:rPr lang="en-US" b="1" baseline="0" dirty="0"/>
              <a:t>. </a:t>
            </a:r>
            <a:endParaRPr lang="en-US" b="1" dirty="0"/>
          </a:p>
          <a:p>
            <a:endParaRPr lang="en-US" dirty="0"/>
          </a:p>
          <a:p>
            <a:r>
              <a:rPr lang="en-US" dirty="0"/>
              <a:t>El </a:t>
            </a:r>
            <a:r>
              <a:rPr lang="en-US" dirty="0" err="1"/>
              <a:t>consejero</a:t>
            </a:r>
            <a:r>
              <a:rPr lang="en-US" dirty="0"/>
              <a:t> </a:t>
            </a:r>
            <a:r>
              <a:rPr lang="en-US" dirty="0" err="1"/>
              <a:t>sobre</a:t>
            </a:r>
            <a:r>
              <a:rPr lang="en-US" baseline="0" dirty="0"/>
              <a:t> dolor </a:t>
            </a:r>
            <a:r>
              <a:rPr lang="en-US" dirty="0"/>
              <a:t>Larry </a:t>
            </a:r>
            <a:r>
              <a:rPr lang="en-US" dirty="0" err="1"/>
              <a:t>Yeagley</a:t>
            </a:r>
            <a:r>
              <a:rPr lang="en-US" dirty="0"/>
              <a:t> </a:t>
            </a:r>
            <a:r>
              <a:rPr lang="en-US" dirty="0" err="1"/>
              <a:t>presenta</a:t>
            </a:r>
            <a:r>
              <a:rPr lang="en-US" dirty="0"/>
              <a:t> un plan de 3 </a:t>
            </a:r>
            <a:r>
              <a:rPr lang="en-US" dirty="0" err="1"/>
              <a:t>pasos</a:t>
            </a:r>
            <a:r>
              <a:rPr lang="en-US" dirty="0"/>
              <a:t> para </a:t>
            </a:r>
            <a:r>
              <a:rPr lang="en-US" dirty="0" err="1"/>
              <a:t>recuperarse</a:t>
            </a:r>
            <a:r>
              <a:rPr lang="en-US" dirty="0"/>
              <a:t> </a:t>
            </a:r>
            <a:r>
              <a:rPr lang="en-US" dirty="0" err="1"/>
              <a:t>en</a:t>
            </a:r>
            <a:r>
              <a:rPr lang="en-US" dirty="0"/>
              <a:t> </a:t>
            </a:r>
            <a:r>
              <a:rPr lang="en-US" dirty="0" err="1"/>
              <a:t>su</a:t>
            </a:r>
            <a:r>
              <a:rPr lang="en-US" dirty="0"/>
              <a:t> </a:t>
            </a:r>
            <a:r>
              <a:rPr lang="en-US" dirty="0" err="1"/>
              <a:t>libro</a:t>
            </a:r>
            <a:r>
              <a:rPr lang="en-US" dirty="0"/>
              <a:t> </a:t>
            </a:r>
            <a:r>
              <a:rPr lang="en-US" i="1" dirty="0"/>
              <a:t>Grief Recovery [</a:t>
            </a:r>
            <a:r>
              <a:rPr lang="en-US" i="1" dirty="0" err="1"/>
              <a:t>Recuperandose</a:t>
            </a:r>
            <a:r>
              <a:rPr lang="en-US" i="1" dirty="0"/>
              <a:t> del dolor]</a:t>
            </a:r>
            <a:r>
              <a:rPr lang="en-US" dirty="0"/>
              <a:t>.  El lo llama </a:t>
            </a:r>
            <a:r>
              <a:rPr lang="en-US" b="1" baseline="0" dirty="0"/>
              <a:t>“CPR.”</a:t>
            </a:r>
          </a:p>
          <a:p>
            <a:endParaRPr lang="en-US" b="1" baseline="0" dirty="0"/>
          </a:p>
          <a:p>
            <a:pPr marL="228600" indent="-228600">
              <a:buAutoNum type="arabicPeriod"/>
            </a:pPr>
            <a:r>
              <a:rPr lang="en-US" b="1" baseline="0" dirty="0" err="1"/>
              <a:t>Comunicar</a:t>
            </a:r>
            <a:r>
              <a:rPr lang="en-US" b="1" baseline="0" dirty="0"/>
              <a:t>:  </a:t>
            </a:r>
            <a:r>
              <a:rPr lang="en-US" sz="1200" kern="1200" dirty="0" err="1">
                <a:solidFill>
                  <a:schemeClr val="tx1"/>
                </a:solidFill>
                <a:effectLst/>
                <a:latin typeface="+mn-lt"/>
                <a:ea typeface="+mn-ea"/>
                <a:cs typeface="+mn-cs"/>
              </a:rPr>
              <a:t>Activamente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comunique</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sus</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necesidades</a:t>
            </a:r>
            <a:r>
              <a:rPr lang="en-US" sz="1200" kern="1200" baseline="0" dirty="0">
                <a:solidFill>
                  <a:schemeClr val="tx1"/>
                </a:solidFill>
                <a:effectLst/>
                <a:latin typeface="+mn-lt"/>
                <a:ea typeface="+mn-ea"/>
                <a:cs typeface="+mn-cs"/>
              </a:rPr>
              <a:t> a un amigo, pastor </a:t>
            </a:r>
            <a:r>
              <a:rPr lang="en-US" sz="1200" kern="1200" baseline="0" dirty="0" err="1">
                <a:solidFill>
                  <a:schemeClr val="tx1"/>
                </a:solidFill>
                <a:effectLst/>
                <a:latin typeface="+mn-lt"/>
                <a:ea typeface="+mn-ea"/>
                <a:cs typeface="+mn-cs"/>
              </a:rPr>
              <a:t>consejero</a:t>
            </a:r>
            <a:r>
              <a:rPr lang="en-US" sz="1200" kern="1200" baseline="0" dirty="0">
                <a:solidFill>
                  <a:schemeClr val="tx1"/>
                </a:solidFill>
                <a:effectLst/>
                <a:latin typeface="+mn-lt"/>
                <a:ea typeface="+mn-ea"/>
                <a:cs typeface="+mn-cs"/>
              </a:rPr>
              <a:t>, medico o </a:t>
            </a:r>
            <a:r>
              <a:rPr lang="en-US" sz="1200" kern="1200" baseline="0" dirty="0" err="1">
                <a:solidFill>
                  <a:schemeClr val="tx1"/>
                </a:solidFill>
                <a:effectLst/>
                <a:latin typeface="+mn-lt"/>
                <a:ea typeface="+mn-ea"/>
                <a:cs typeface="+mn-cs"/>
              </a:rPr>
              <a:t>grupo</a:t>
            </a:r>
            <a:r>
              <a:rPr lang="en-US" sz="1200" kern="1200" baseline="0" dirty="0">
                <a:solidFill>
                  <a:schemeClr val="tx1"/>
                </a:solidFill>
                <a:effectLst/>
                <a:latin typeface="+mn-lt"/>
                <a:ea typeface="+mn-ea"/>
                <a:cs typeface="+mn-cs"/>
              </a:rPr>
              <a:t> de </a:t>
            </a:r>
            <a:r>
              <a:rPr lang="en-US" sz="1200" kern="1200" baseline="0" dirty="0" err="1">
                <a:solidFill>
                  <a:schemeClr val="tx1"/>
                </a:solidFill>
                <a:effectLst/>
                <a:latin typeface="+mn-lt"/>
                <a:ea typeface="+mn-ea"/>
                <a:cs typeface="+mn-cs"/>
              </a:rPr>
              <a:t>apoyo</a:t>
            </a:r>
            <a:r>
              <a:rPr lang="en-US" sz="1200" kern="1200" baseline="0" dirty="0">
                <a:solidFill>
                  <a:schemeClr val="tx1"/>
                </a:solidFill>
                <a:effectLst/>
                <a:latin typeface="+mn-lt"/>
                <a:ea typeface="+mn-ea"/>
                <a:cs typeface="+mn-cs"/>
              </a:rPr>
              <a:t> de </a:t>
            </a:r>
            <a:r>
              <a:rPr lang="en-US" sz="1200" kern="1200" baseline="0" dirty="0" err="1">
                <a:solidFill>
                  <a:schemeClr val="tx1"/>
                </a:solidFill>
                <a:effectLst/>
                <a:latin typeface="+mn-lt"/>
                <a:ea typeface="+mn-ea"/>
                <a:cs typeface="+mn-cs"/>
              </a:rPr>
              <a:t>su</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comfianza</a:t>
            </a:r>
            <a:r>
              <a:rPr lang="en-US" sz="1200" kern="1200" baseline="0" dirty="0">
                <a:solidFill>
                  <a:schemeClr val="tx1"/>
                </a:solidFill>
                <a:effectLst/>
                <a:latin typeface="+mn-lt"/>
                <a:ea typeface="+mn-ea"/>
                <a:cs typeface="+mn-cs"/>
              </a:rPr>
              <a:t>.</a:t>
            </a:r>
          </a:p>
          <a:p>
            <a:pPr marL="228600" indent="-228600">
              <a:buAutoNum type="arabicPeriod"/>
            </a:pPr>
            <a:endParaRPr lang="en-US" sz="1200" kern="1200" baseline="0" dirty="0">
              <a:solidFill>
                <a:schemeClr val="tx1"/>
              </a:solidFill>
              <a:effectLst/>
              <a:latin typeface="+mn-lt"/>
              <a:ea typeface="+mn-ea"/>
              <a:cs typeface="+mn-cs"/>
            </a:endParaRPr>
          </a:p>
          <a:p>
            <a:pPr marL="228600" indent="-228600">
              <a:buAutoNum type="arabicPeriod"/>
            </a:pPr>
            <a:r>
              <a:rPr lang="en-US" b="1" baseline="0" dirty="0" err="1"/>
              <a:t>Participar</a:t>
            </a:r>
            <a:r>
              <a:rPr lang="en-US" b="1" baseline="0" dirty="0"/>
              <a:t>:  </a:t>
            </a:r>
            <a:r>
              <a:rPr lang="en-US" b="0" baseline="0" dirty="0" err="1"/>
              <a:t>Expanda</a:t>
            </a:r>
            <a:r>
              <a:rPr lang="en-US" b="0" baseline="0" dirty="0"/>
              <a:t> </a:t>
            </a:r>
            <a:r>
              <a:rPr lang="en-US" b="0" baseline="0" dirty="0" err="1"/>
              <a:t>sus</a:t>
            </a:r>
            <a:r>
              <a:rPr lang="en-US" b="0" baseline="0" dirty="0"/>
              <a:t> </a:t>
            </a:r>
            <a:r>
              <a:rPr lang="en-US" b="0" baseline="0" dirty="0" err="1"/>
              <a:t>actividades</a:t>
            </a:r>
            <a:r>
              <a:rPr lang="en-US" b="0" baseline="0" dirty="0"/>
              <a:t> y </a:t>
            </a:r>
            <a:r>
              <a:rPr lang="en-US" b="0" baseline="0" dirty="0" err="1"/>
              <a:t>círculo</a:t>
            </a:r>
            <a:r>
              <a:rPr lang="en-US" b="0" baseline="0" dirty="0"/>
              <a:t> social para </a:t>
            </a:r>
            <a:r>
              <a:rPr lang="en-US" b="0" baseline="0" dirty="0" err="1"/>
              <a:t>establecer</a:t>
            </a:r>
            <a:r>
              <a:rPr lang="en-US" b="0" baseline="0" dirty="0"/>
              <a:t> un </a:t>
            </a:r>
            <a:r>
              <a:rPr lang="en-US" b="0" baseline="0" dirty="0" err="1"/>
              <a:t>nuevo</a:t>
            </a:r>
            <a:r>
              <a:rPr lang="en-US" b="0" baseline="0" dirty="0"/>
              <a:t> </a:t>
            </a:r>
            <a:r>
              <a:rPr lang="en-US" b="0" baseline="0" dirty="0" err="1"/>
              <a:t>modelo</a:t>
            </a:r>
            <a:r>
              <a:rPr lang="en-US" b="0" baseline="0" dirty="0"/>
              <a:t> “normal” que </a:t>
            </a:r>
            <a:r>
              <a:rPr lang="en-US" b="0" baseline="0" dirty="0" err="1"/>
              <a:t>tenga</a:t>
            </a:r>
            <a:r>
              <a:rPr lang="en-US" b="0" baseline="0" dirty="0"/>
              <a:t> </a:t>
            </a:r>
            <a:r>
              <a:rPr lang="en-US" b="0" baseline="0" dirty="0" err="1"/>
              <a:t>sentido</a:t>
            </a:r>
            <a:r>
              <a:rPr lang="en-US" b="0" baseline="0" dirty="0"/>
              <a:t>.  </a:t>
            </a:r>
          </a:p>
          <a:p>
            <a:pPr marL="228600" indent="-228600">
              <a:buAutoNum type="arabicPeriod"/>
            </a:pPr>
            <a:endParaRPr lang="en-US" b="1" baseline="0" dirty="0"/>
          </a:p>
          <a:p>
            <a:pPr marL="228600" indent="-228600">
              <a:buAutoNum type="arabicPeriod"/>
            </a:pPr>
            <a:r>
              <a:rPr lang="en-US" b="1" baseline="0" dirty="0" err="1"/>
              <a:t>Relacionar</a:t>
            </a:r>
            <a:r>
              <a:rPr lang="en-US" b="1" baseline="0" dirty="0"/>
              <a:t>:  </a:t>
            </a:r>
            <a:r>
              <a:rPr lang="en-US" b="0" baseline="0" dirty="0" err="1"/>
              <a:t>Busque</a:t>
            </a:r>
            <a:r>
              <a:rPr lang="en-US" b="0" baseline="0" dirty="0"/>
              <a:t> a </a:t>
            </a:r>
            <a:r>
              <a:rPr lang="en-US" b="0" baseline="0" dirty="0" err="1"/>
              <a:t>toros</a:t>
            </a:r>
            <a:r>
              <a:rPr lang="en-US" b="0" baseline="0" dirty="0"/>
              <a:t> para </a:t>
            </a:r>
            <a:r>
              <a:rPr lang="en-US" b="0" baseline="0" dirty="0" err="1"/>
              <a:t>dar</a:t>
            </a:r>
            <a:r>
              <a:rPr lang="en-US" b="0" baseline="0" dirty="0"/>
              <a:t> </a:t>
            </a:r>
            <a:r>
              <a:rPr lang="en-US" b="0" baseline="0" dirty="0" err="1"/>
              <a:t>apoyo</a:t>
            </a:r>
            <a:r>
              <a:rPr lang="en-US" b="0" baseline="0" dirty="0"/>
              <a:t> </a:t>
            </a:r>
            <a:r>
              <a:rPr lang="en-US" b="0" baseline="0" dirty="0" err="1"/>
              <a:t>así</a:t>
            </a:r>
            <a:r>
              <a:rPr lang="en-US" b="0" baseline="0" dirty="0"/>
              <a:t> </a:t>
            </a:r>
            <a:r>
              <a:rPr lang="en-US" b="0" baseline="0" dirty="0" err="1"/>
              <a:t>como</a:t>
            </a:r>
            <a:r>
              <a:rPr lang="en-US" b="0" baseline="0" dirty="0"/>
              <a:t> </a:t>
            </a:r>
            <a:r>
              <a:rPr lang="en-US" b="0" baseline="0" dirty="0" err="1"/>
              <a:t>usted</a:t>
            </a:r>
            <a:r>
              <a:rPr lang="en-US" b="0" baseline="0" dirty="0"/>
              <a:t> ha </a:t>
            </a:r>
            <a:r>
              <a:rPr lang="en-US" b="0" baseline="0" dirty="0" err="1"/>
              <a:t>recibido</a:t>
            </a:r>
            <a:r>
              <a:rPr lang="en-US" b="0" baseline="0" dirty="0"/>
              <a:t> </a:t>
            </a:r>
            <a:r>
              <a:rPr lang="en-US" b="0" baseline="0" dirty="0" err="1"/>
              <a:t>apoyo</a:t>
            </a:r>
            <a:r>
              <a:rPr lang="en-US" b="0" baseline="0" dirty="0"/>
              <a:t> social </a:t>
            </a:r>
            <a:r>
              <a:rPr lang="en-US" b="0" baseline="0" dirty="0" err="1"/>
              <a:t>como</a:t>
            </a:r>
            <a:r>
              <a:rPr lang="en-US" b="0" baseline="0" dirty="0"/>
              <a:t> parte de </a:t>
            </a:r>
            <a:r>
              <a:rPr lang="en-US" b="0" baseline="0" dirty="0" err="1"/>
              <a:t>su</a:t>
            </a:r>
            <a:r>
              <a:rPr lang="en-US" b="0" baseline="0" dirty="0"/>
              <a:t> </a:t>
            </a:r>
            <a:r>
              <a:rPr lang="en-US" b="0" baseline="0" dirty="0" err="1"/>
              <a:t>recuperación</a:t>
            </a:r>
            <a:r>
              <a:rPr lang="en-US" b="0" baseline="0" dirty="0"/>
              <a:t>. </a:t>
            </a:r>
            <a:endParaRPr lang="en-US" b="0" dirty="0"/>
          </a:p>
        </p:txBody>
      </p:sp>
      <p:sp>
        <p:nvSpPr>
          <p:cNvPr id="4" name="Slide Number Placeholder 3"/>
          <p:cNvSpPr>
            <a:spLocks noGrp="1"/>
          </p:cNvSpPr>
          <p:nvPr>
            <p:ph type="sldNum" sz="quarter" idx="10"/>
          </p:nvPr>
        </p:nvSpPr>
        <p:spPr/>
        <p:txBody>
          <a:bodyPr/>
          <a:lstStyle/>
          <a:p>
            <a:fld id="{4BC87E0F-69D6-46BA-9C25-62E224CF6B89}"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2025134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p:txBody>
      </p:sp>
      <p:sp>
        <p:nvSpPr>
          <p:cNvPr id="4" name="Slide Number Placeholder 3"/>
          <p:cNvSpPr>
            <a:spLocks noGrp="1"/>
          </p:cNvSpPr>
          <p:nvPr>
            <p:ph type="sldNum" sz="quarter" idx="10"/>
          </p:nvPr>
        </p:nvSpPr>
        <p:spPr/>
        <p:txBody>
          <a:bodyPr/>
          <a:lstStyle/>
          <a:p>
            <a:fld id="{4BC87E0F-69D6-46BA-9C25-62E224CF6B89}"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1413548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Nos han dado esta maravillosa promesa para hoy, no en algún momento futuro: </a:t>
            </a: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 confianza en Dios trae crecimiento y fuerza. A través de la fe puedes esperar una nueva vida en el cielo cuando Jesús regrese.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Pero por ahora, ¿pondrás tu vida, tu mente, tus hábitos, tu mundo en las manos de Dios? Él conoce el camino y El mostrará el camino. (Espera respuesta)</a:t>
            </a:r>
            <a:endParaRPr lang="en-US" sz="1200" b="0" dirty="0"/>
          </a:p>
        </p:txBody>
      </p:sp>
      <p:sp>
        <p:nvSpPr>
          <p:cNvPr id="4" name="Slide Number Placeholder 3"/>
          <p:cNvSpPr>
            <a:spLocks noGrp="1"/>
          </p:cNvSpPr>
          <p:nvPr>
            <p:ph type="sldNum" sz="quarter" idx="10"/>
          </p:nvPr>
        </p:nvSpPr>
        <p:spPr/>
        <p:txBody>
          <a:bodyPr/>
          <a:lstStyle/>
          <a:p>
            <a:fld id="{4BC87E0F-69D6-46BA-9C25-62E224CF6B89}"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636706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019A549-AC66-4EB9-91EB-8FA16D465EC6}"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219270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b="1" dirty="0"/>
              <a:t>Presentador: Por favor, lea y estudie el folleto que acompaña a este PowerPoint para preparar esta presentación.</a:t>
            </a:r>
          </a:p>
          <a:p>
            <a:pPr marL="0" marR="0" indent="0" algn="l" defTabSz="914400" rtl="0" eaLnBrk="1" fontAlgn="auto" latinLnBrk="0" hangingPunct="1">
              <a:lnSpc>
                <a:spcPct val="100000"/>
              </a:lnSpc>
              <a:spcBef>
                <a:spcPts val="0"/>
              </a:spcBef>
              <a:spcAft>
                <a:spcPts val="0"/>
              </a:spcAft>
              <a:buClrTx/>
              <a:buSzTx/>
              <a:buFontTx/>
              <a:buNone/>
              <a:tabLst/>
              <a:defRPr/>
            </a:pPr>
            <a:endParaRPr lang="es-ES" b="1" dirty="0"/>
          </a:p>
          <a:p>
            <a:pPr marL="0" marR="0" indent="0" algn="l" defTabSz="914400" rtl="0" eaLnBrk="1" fontAlgn="auto" latinLnBrk="0" hangingPunct="1">
              <a:lnSpc>
                <a:spcPct val="100000"/>
              </a:lnSpc>
              <a:spcBef>
                <a:spcPts val="0"/>
              </a:spcBef>
              <a:spcAft>
                <a:spcPts val="0"/>
              </a:spcAft>
              <a:buClrTx/>
              <a:buSzTx/>
              <a:buFontTx/>
              <a:buNone/>
              <a:tabLst/>
              <a:defRPr/>
            </a:pPr>
            <a:r>
              <a:rPr lang="es-ES" b="0" dirty="0"/>
              <a:t>En esta sesión estamos examinando atentamente las pérdidas, y </a:t>
            </a:r>
            <a:r>
              <a:rPr lang="es-ES" b="1" dirty="0"/>
              <a:t>leemos la diapositiva.</a:t>
            </a:r>
            <a:endParaRPr lang="en-US" b="1" baseline="0" dirty="0"/>
          </a:p>
        </p:txBody>
      </p:sp>
      <p:sp>
        <p:nvSpPr>
          <p:cNvPr id="4" name="Slide Number Placeholder 3"/>
          <p:cNvSpPr>
            <a:spLocks noGrp="1"/>
          </p:cNvSpPr>
          <p:nvPr>
            <p:ph type="sldNum" sz="quarter" idx="10"/>
          </p:nvPr>
        </p:nvSpPr>
        <p:spPr/>
        <p:txBody>
          <a:bodyPr/>
          <a:lstStyle/>
          <a:p>
            <a:fld id="{4BC87E0F-69D6-46BA-9C25-62E224CF6B89}"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2495774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 pérdida tiene muchas caras y toca cada vida.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Alguien dijo una vez: "Dios marca sobre el calendario, algunos de nuestros días -" lo explicaré más adelante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¿Hay una manera de navegar las tormentas de la vida y desarrollar una actitud de seguridad, fuerza e incluso serenidad?</a:t>
            </a:r>
          </a:p>
        </p:txBody>
      </p:sp>
      <p:sp>
        <p:nvSpPr>
          <p:cNvPr id="4" name="Slide Number Placeholder 3"/>
          <p:cNvSpPr>
            <a:spLocks noGrp="1"/>
          </p:cNvSpPr>
          <p:nvPr>
            <p:ph type="sldNum" sz="quarter" idx="10"/>
          </p:nvPr>
        </p:nvSpPr>
        <p:spPr/>
        <p:txBody>
          <a:bodyPr/>
          <a:lstStyle/>
          <a:p>
            <a:fld id="{4BC87E0F-69D6-46BA-9C25-62E224CF6B89}"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690676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Lea la </a:t>
            </a:r>
            <a:r>
              <a:rPr lang="en-US" b="1" baseline="0" dirty="0" err="1"/>
              <a:t>diapositiva</a:t>
            </a:r>
            <a:r>
              <a:rPr lang="en-US" b="1"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err="1"/>
              <a:t>En</a:t>
            </a:r>
            <a:r>
              <a:rPr lang="en-US" b="0" baseline="0" dirty="0"/>
              <a:t> </a:t>
            </a:r>
            <a:r>
              <a:rPr lang="en-US" b="0" baseline="0" dirty="0" err="1"/>
              <a:t>su</a:t>
            </a:r>
            <a:r>
              <a:rPr lang="en-US" b="0" baseline="0" dirty="0"/>
              <a:t> </a:t>
            </a:r>
            <a:r>
              <a:rPr lang="en-US" b="0" baseline="0" dirty="0" err="1"/>
              <a:t>libro</a:t>
            </a:r>
            <a:r>
              <a:rPr lang="en-US" b="0" baseline="0" dirty="0"/>
              <a:t>, </a:t>
            </a:r>
            <a:r>
              <a:rPr lang="en-US" b="0" i="1" baseline="0" dirty="0"/>
              <a:t>Tracks of a Fellow Struggler</a:t>
            </a:r>
            <a:r>
              <a:rPr lang="en-US" b="0" i="0" baseline="0" dirty="0"/>
              <a:t> [</a:t>
            </a:r>
            <a:r>
              <a:rPr lang="es-ES" b="0" i="0" baseline="0" dirty="0"/>
              <a:t>Huellas de un compañero luchador], él describe la enfermedad de su hija y su muerte como la experiencia más hiriente y aún así, la más iluminadora de su vida.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El comparte cómo aprendió lecciones profundas de confianza y fe durante este viaje.</a:t>
            </a: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endParaRPr lang="en-US" dirty="0"/>
          </a:p>
        </p:txBody>
      </p:sp>
      <p:sp>
        <p:nvSpPr>
          <p:cNvPr id="4" name="Slide Number Placeholder 3"/>
          <p:cNvSpPr>
            <a:spLocks noGrp="1"/>
          </p:cNvSpPr>
          <p:nvPr>
            <p:ph type="sldNum" sz="quarter" idx="10"/>
          </p:nvPr>
        </p:nvSpPr>
        <p:spPr/>
        <p:txBody>
          <a:bodyPr/>
          <a:lstStyle/>
          <a:p>
            <a:fld id="{4BC87E0F-69D6-46BA-9C25-62E224CF6B89}" type="slidenum">
              <a:rPr lang="en-US" smtClean="0"/>
              <a:pPr/>
              <a:t>5</a:t>
            </a:fld>
            <a:endParaRPr lang="en-US"/>
          </a:p>
        </p:txBody>
      </p:sp>
    </p:spTree>
    <p:extLst>
      <p:ext uri="{BB962C8B-B14F-4D97-AF65-F5344CB8AC3E}">
        <p14:creationId xmlns:p14="http://schemas.microsoft.com/office/powerpoint/2010/main" val="2475394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En el proceso de cuidar a su hija enferma, el pastor </a:t>
            </a:r>
            <a:r>
              <a:rPr lang="es-ES" dirty="0" err="1"/>
              <a:t>Claypool</a:t>
            </a:r>
            <a:r>
              <a:rPr lang="es-ES" dirty="0"/>
              <a:t> encontró una visión especial de esta Escritura: </a:t>
            </a:r>
            <a:r>
              <a:rPr lang="es-ES" b="1" dirty="0"/>
              <a:t>Lea la diapositiva.</a:t>
            </a:r>
          </a:p>
          <a:p>
            <a:endParaRPr lang="es-ES" dirty="0"/>
          </a:p>
          <a:p>
            <a:r>
              <a:rPr lang="es-ES" dirty="0"/>
              <a:t>Descubrió tres promesas de la presencia de Dios en la vida de un creyente.</a:t>
            </a:r>
          </a:p>
          <a:p>
            <a:endParaRPr lang="es-ES" dirty="0"/>
          </a:p>
          <a:p>
            <a:r>
              <a:rPr lang="es-ES" dirty="0"/>
              <a:t>¿Puedes verlos en este versículo? (Espera respuesta)</a:t>
            </a:r>
          </a:p>
          <a:p>
            <a:endParaRPr lang="es-ES" dirty="0"/>
          </a:p>
          <a:p>
            <a:r>
              <a:rPr lang="es-ES" b="1" dirty="0"/>
              <a:t>1. Levantarán alas como las águilas</a:t>
            </a:r>
            <a:r>
              <a:rPr lang="es-ES" dirty="0"/>
              <a:t>. Aquí está la exuberancia y la libertad. Este tipo de fuerza no encaja en las largas noches de cuidado ansioso al cuidar a un niño enfermo.</a:t>
            </a:r>
          </a:p>
          <a:p>
            <a:r>
              <a:rPr lang="es-ES" b="1" dirty="0"/>
              <a:t>2. Correrán y no se cansarán</a:t>
            </a:r>
            <a:r>
              <a:rPr lang="es-ES" dirty="0"/>
              <a:t>. Aquí está la fuerza para la actuar</a:t>
            </a:r>
            <a:r>
              <a:rPr lang="es-ES" baseline="0" dirty="0"/>
              <a:t> al </a:t>
            </a:r>
            <a:r>
              <a:rPr lang="es-ES" dirty="0"/>
              <a:t>resolver problemas y realizar tareas. Pero en algunas situaciones, no hay nada que puedas hacer.</a:t>
            </a:r>
          </a:p>
          <a:p>
            <a:r>
              <a:rPr lang="es-ES" b="1" dirty="0"/>
              <a:t>3. Caminarán y no se fatigarán</a:t>
            </a:r>
            <a:r>
              <a:rPr lang="es-ES" dirty="0"/>
              <a:t>. Esto puede parecer insignificante. ¿Quién quiere ser retrasado a un paseo, arrastrándose pulgada por pulgada, apenas capaz de aguantar? Pero esta es la única forma de la promesa que se ajusta a esta situación. En los tramos oscuros de la vida, cuando no se puede volar y no hay lugar para correr, saber de una ayuda que proporcionará la fuerza que le permite "caminar y no desmayarse" es una buena noticia.</a:t>
            </a:r>
            <a:endParaRPr lang="en-US" dirty="0"/>
          </a:p>
        </p:txBody>
      </p:sp>
      <p:sp>
        <p:nvSpPr>
          <p:cNvPr id="4" name="Slide Number Placeholder 3"/>
          <p:cNvSpPr>
            <a:spLocks noGrp="1"/>
          </p:cNvSpPr>
          <p:nvPr>
            <p:ph type="sldNum" sz="quarter" idx="10"/>
          </p:nvPr>
        </p:nvSpPr>
        <p:spPr/>
        <p:txBody>
          <a:bodyPr/>
          <a:lstStyle/>
          <a:p>
            <a:fld id="{4BC87E0F-69D6-46BA-9C25-62E224CF6B89}"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8598127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Lea la </a:t>
            </a:r>
            <a:r>
              <a:rPr lang="en-US" b="1" baseline="0" dirty="0" err="1"/>
              <a:t>diapositiva</a:t>
            </a:r>
            <a:r>
              <a:rPr lang="en-US" b="1" baseline="0" dirty="0"/>
              <a:t>. </a:t>
            </a:r>
            <a:endParaRPr lang="en-US" b="1" dirty="0"/>
          </a:p>
          <a:p>
            <a:endParaRPr lang="en-US" dirty="0"/>
          </a:p>
        </p:txBody>
      </p:sp>
      <p:sp>
        <p:nvSpPr>
          <p:cNvPr id="4" name="Slide Number Placeholder 3"/>
          <p:cNvSpPr>
            <a:spLocks noGrp="1"/>
          </p:cNvSpPr>
          <p:nvPr>
            <p:ph type="sldNum" sz="quarter" idx="10"/>
          </p:nvPr>
        </p:nvSpPr>
        <p:spPr/>
        <p:txBody>
          <a:bodyPr/>
          <a:lstStyle/>
          <a:p>
            <a:fld id="{4BC87E0F-69D6-46BA-9C25-62E224CF6B89}"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3553726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Tener la fuerza para dar el siguiente paso, esperar, soportar-saber que hay luz al final del túnel- ¡esto es poder en verdad!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p:txBody>
      </p:sp>
      <p:sp>
        <p:nvSpPr>
          <p:cNvPr id="4" name="Slide Number Placeholder 3"/>
          <p:cNvSpPr>
            <a:spLocks noGrp="1"/>
          </p:cNvSpPr>
          <p:nvPr>
            <p:ph type="sldNum" sz="quarter" idx="10"/>
          </p:nvPr>
        </p:nvSpPr>
        <p:spPr/>
        <p:txBody>
          <a:bodyPr/>
          <a:lstStyle/>
          <a:p>
            <a:fld id="{4BC87E0F-69D6-46BA-9C25-62E224CF6B89}"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4221212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Gracias a Dios: </a:t>
            </a:r>
            <a:r>
              <a:rPr lang="en-US" b="1" baseline="0" dirty="0"/>
              <a:t>Lea la </a:t>
            </a:r>
            <a:r>
              <a:rPr lang="en-US" b="1" baseline="0" dirty="0" err="1"/>
              <a:t>diapositiva</a:t>
            </a:r>
            <a:r>
              <a:rPr lang="en-US" b="1" baseline="0" dirty="0"/>
              <a:t>. </a:t>
            </a:r>
            <a:endParaRPr lang="en-US" dirty="0"/>
          </a:p>
        </p:txBody>
      </p:sp>
      <p:sp>
        <p:nvSpPr>
          <p:cNvPr id="4" name="Slide Number Placeholder 3"/>
          <p:cNvSpPr>
            <a:spLocks noGrp="1"/>
          </p:cNvSpPr>
          <p:nvPr>
            <p:ph type="sldNum" sz="quarter" idx="10"/>
          </p:nvPr>
        </p:nvSpPr>
        <p:spPr/>
        <p:txBody>
          <a:bodyPr/>
          <a:lstStyle/>
          <a:p>
            <a:fld id="{4BC87E0F-69D6-46BA-9C25-62E224CF6B89}"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4169258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252293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13343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781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18909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649455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77417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411735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93586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86983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97757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81915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649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3C77219-1954-45C6-97A8-A947B0C9E1C0}" type="datetimeFigureOut">
              <a:rPr lang="en-US" smtClean="0"/>
              <a:pPr/>
              <a:t>11/17/2021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A71BA8-9F1A-448C-9642-AA333FFCFE9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lumMod val="50000"/>
              </a:schemeClr>
            </a:gs>
            <a:gs pos="50000">
              <a:srgbClr val="663300"/>
            </a:gs>
            <a:gs pos="100000">
              <a:schemeClr val="bg2">
                <a:lumMod val="25000"/>
              </a:schemeClr>
            </a:gs>
          </a:gsLst>
          <a:lin ang="27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C77219-1954-45C6-97A8-A947B0C9E1C0}" type="datetimeFigureOut">
              <a:rPr lang="en-US" smtClean="0"/>
              <a:pPr/>
              <a:t>11/17/2021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A71BA8-9F1A-448C-9642-AA333FFCFE9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99"/>
            </a:gs>
            <a:gs pos="30000">
              <a:srgbClr val="0033CC"/>
            </a:gs>
            <a:gs pos="70000">
              <a:srgbClr val="000099"/>
            </a:gs>
            <a:gs pos="100000">
              <a:srgbClr val="0105BB"/>
            </a:gs>
          </a:gsLst>
          <a:lin ang="135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2D9556-9206-4D1A-BB7E-7283FDB66C0C}" type="datetimeFigureOut">
              <a:rPr lang="en-US" smtClean="0">
                <a:solidFill>
                  <a:prstClr val="black">
                    <a:tint val="75000"/>
                  </a:prstClr>
                </a:solidFill>
              </a:rPr>
              <a:pPr/>
              <a:t>11/17/2021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2961864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tiff"/></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Rectangle 5"/>
          <p:cNvSpPr/>
          <p:nvPr/>
        </p:nvSpPr>
        <p:spPr>
          <a:xfrm>
            <a:off x="685800" y="4267200"/>
            <a:ext cx="7772400" cy="1754326"/>
          </a:xfrm>
          <a:prstGeom prst="rect">
            <a:avLst/>
          </a:prstGeom>
        </p:spPr>
        <p:txBody>
          <a:bodyPr wrap="square">
            <a:spAutoFit/>
          </a:bodyPr>
          <a:lstStyle/>
          <a:p>
            <a:pPr algn="ctr"/>
            <a:r>
              <a:rPr lang="es-CR" dirty="0">
                <a:solidFill>
                  <a:prstClr val="white"/>
                </a:solidFill>
                <a:ea typeface="Arial" charset="0"/>
                <a:cs typeface="Arial" charset="0"/>
              </a:rPr>
              <a:t>Las imágenes usadas en las diapositivas son parte de la presentación y no deben ser usadas fuera de ese contexto, o independientemente, a menos que sea para promover el evento, y no revendidas solas como parte de una librería de imágenes.  Las imágenes son © </a:t>
            </a:r>
            <a:r>
              <a:rPr lang="es-CR" dirty="0" err="1">
                <a:solidFill>
                  <a:prstClr val="white"/>
                </a:solidFill>
                <a:ea typeface="Arial" charset="0"/>
                <a:cs typeface="Arial" charset="0"/>
              </a:rPr>
              <a:t>Alamy</a:t>
            </a:r>
            <a:r>
              <a:rPr lang="es-CR" dirty="0">
                <a:solidFill>
                  <a:prstClr val="white"/>
                </a:solidFill>
                <a:ea typeface="Arial" charset="0"/>
                <a:cs typeface="Arial" charset="0"/>
              </a:rPr>
              <a:t> y las plantillas de las presentaciones y contenido son © MISDA, cualquier otro uso requiere permiso escrito de ambas partes.</a:t>
            </a:r>
          </a:p>
        </p:txBody>
      </p:sp>
      <p:sp>
        <p:nvSpPr>
          <p:cNvPr id="7" name="Title 2"/>
          <p:cNvSpPr>
            <a:spLocks noGrp="1"/>
          </p:cNvSpPr>
          <p:nvPr>
            <p:ph type="ctrTitle"/>
          </p:nvPr>
        </p:nvSpPr>
        <p:spPr>
          <a:xfrm>
            <a:off x="453258" y="2337936"/>
            <a:ext cx="8233542" cy="1846754"/>
          </a:xfrm>
        </p:spPr>
        <p:txBody>
          <a:bodyPr>
            <a:normAutofit/>
          </a:bodyPr>
          <a:lstStyle/>
          <a:p>
            <a:r>
              <a:rPr lang="en-US" sz="4000" dirty="0" err="1">
                <a:solidFill>
                  <a:schemeClr val="bg1"/>
                </a:solidFill>
                <a:latin typeface="Arial" charset="0"/>
                <a:ea typeface="Arial" charset="0"/>
                <a:cs typeface="Arial" charset="0"/>
              </a:rPr>
              <a:t>Imágenes</a:t>
            </a:r>
            <a:r>
              <a:rPr lang="en-US" sz="4000" dirty="0">
                <a:solidFill>
                  <a:schemeClr val="bg1"/>
                </a:solidFill>
                <a:latin typeface="Arial" charset="0"/>
                <a:ea typeface="Arial" charset="0"/>
                <a:cs typeface="Arial" charset="0"/>
              </a:rPr>
              <a:t> © Alamy</a:t>
            </a:r>
            <a:br>
              <a:rPr lang="en-US" sz="6000" dirty="0">
                <a:solidFill>
                  <a:schemeClr val="bg1"/>
                </a:solidFill>
                <a:latin typeface="Arial" charset="0"/>
                <a:ea typeface="Arial" charset="0"/>
                <a:cs typeface="Arial" charset="0"/>
              </a:rPr>
            </a:br>
            <a:r>
              <a:rPr lang="en-US" sz="3200" dirty="0">
                <a:solidFill>
                  <a:schemeClr val="bg1"/>
                </a:solidFill>
                <a:latin typeface="Arial" charset="0"/>
                <a:ea typeface="Arial" charset="0"/>
                <a:cs typeface="Arial" charset="0"/>
              </a:rPr>
              <a:t>www.alamy.com</a:t>
            </a:r>
          </a:p>
        </p:txBody>
      </p:sp>
      <p:pic>
        <p:nvPicPr>
          <p:cNvPr id="8" name="Picture 7"/>
          <p:cNvPicPr>
            <a:picLocks noChangeAspect="1"/>
          </p:cNvPicPr>
          <p:nvPr/>
        </p:nvPicPr>
        <p:blipFill>
          <a:blip r:embed="rId4" cstate="print">
            <a:extLst>
              <a:ext uri="{BEBA8EAE-BF5A-486C-A8C5-ECC9F3942E4B}">
                <a14:imgProps xmlns:a14="http://schemas.microsoft.com/office/drawing/2010/main">
                  <a14:imgLayer r:embed="rId5">
                    <a14:imgEffect>
                      <a14:backgroundRemoval t="9455" b="91636" l="1502" r="96847">
                        <a14:foregroundMark x1="42643" y1="41455" x2="42643" y2="41455"/>
                        <a14:foregroundMark x1="14114" y1="55273" x2="14114" y2="55273"/>
                        <a14:foregroundMark x1="85886" y1="59273" x2="85886" y2="59273"/>
                        <a14:foregroundMark x1="23123" y1="34545" x2="23123" y2="34545"/>
                      </a14:backgroundRemoval>
                    </a14:imgEffect>
                  </a14:imgLayer>
                </a14:imgProps>
              </a:ext>
            </a:extLst>
          </a:blip>
          <a:stretch>
            <a:fillRect/>
          </a:stretch>
        </p:blipFill>
        <p:spPr>
          <a:xfrm>
            <a:off x="3276600" y="1276885"/>
            <a:ext cx="2590800" cy="1069774"/>
          </a:xfrm>
          <a:prstGeom prst="rect">
            <a:avLst/>
          </a:prstGeom>
        </p:spPr>
      </p:pic>
      <p:sp>
        <p:nvSpPr>
          <p:cNvPr id="9" name="Title 2"/>
          <p:cNvSpPr txBox="1">
            <a:spLocks/>
          </p:cNvSpPr>
          <p:nvPr/>
        </p:nvSpPr>
        <p:spPr>
          <a:xfrm>
            <a:off x="5584058" y="1726678"/>
            <a:ext cx="435742" cy="44082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800" dirty="0">
                <a:solidFill>
                  <a:prstClr val="black"/>
                </a:solidFill>
                <a:latin typeface="Arial" charset="0"/>
                <a:ea typeface="Arial" charset="0"/>
                <a:cs typeface="Arial" charset="0"/>
              </a:rPr>
              <a:t>®</a:t>
            </a:r>
            <a:endParaRPr lang="en-US" sz="1600" dirty="0">
              <a:solidFill>
                <a:prstClr val="black"/>
              </a:solidFill>
              <a:latin typeface="Arial" charset="0"/>
              <a:ea typeface="Arial" charset="0"/>
              <a:cs typeface="Arial" charset="0"/>
            </a:endParaRPr>
          </a:p>
        </p:txBody>
      </p:sp>
    </p:spTree>
    <p:extLst>
      <p:ext uri="{BB962C8B-B14F-4D97-AF65-F5344CB8AC3E}">
        <p14:creationId xmlns:p14="http://schemas.microsoft.com/office/powerpoint/2010/main" val="6193561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6D4BDFB-711C-0C4C-A894-0961377E09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4052192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286443E-2144-5B4E-9D59-AA3D4F8DF2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0658587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EDEBCD4-6719-2240-8016-1692449876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8922671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6828C80-07A1-0C49-9741-E7297A0704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0520521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62A6084-A99C-9045-A6C9-6EAFB5D8E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406235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FE2C28C-B75A-A446-A0B8-BE119941AC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589930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75939AB-445D-5C42-A4FE-2AEEEBB3F4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924629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1E97A7B-07D9-5B42-A774-9C5EA455F3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620591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D27C361-B642-5A42-BEEF-136A5CD462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841956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 name="Rectangle 9"/>
          <p:cNvSpPr/>
          <p:nvPr/>
        </p:nvSpPr>
        <p:spPr>
          <a:xfrm>
            <a:off x="914400" y="2286000"/>
            <a:ext cx="7391400" cy="1754326"/>
          </a:xfrm>
          <a:prstGeom prst="rect">
            <a:avLst/>
          </a:prstGeom>
        </p:spPr>
        <p:txBody>
          <a:bodyPr wrap="square">
            <a:spAutoFit/>
          </a:bodyPr>
          <a:lstStyle/>
          <a:p>
            <a:r>
              <a:rPr lang="es-CR" dirty="0">
                <a:solidFill>
                  <a:prstClr val="white"/>
                </a:solidFill>
              </a:rPr>
              <a:t>Los textos bíblicos usados en las presentaciones de </a:t>
            </a:r>
            <a:r>
              <a:rPr lang="es-CR" b="1" i="1" dirty="0">
                <a:solidFill>
                  <a:prstClr val="white"/>
                </a:solidFill>
              </a:rPr>
              <a:t>Viviendo en Balance</a:t>
            </a:r>
            <a:r>
              <a:rPr lang="es-CR" dirty="0">
                <a:solidFill>
                  <a:prstClr val="white"/>
                </a:solidFill>
              </a:rPr>
              <a:t> son tomadas de Biblias de uso público sin restricciones de derechos de autor en los Estados Unidos. Todas las citas han sido tomadas de la Reina Valera Revisada de 1960 (RVR60).</a:t>
            </a:r>
          </a:p>
          <a:p>
            <a:r>
              <a:rPr lang="es-CR" dirty="0">
                <a:solidFill>
                  <a:prstClr val="white"/>
                </a:solidFill>
              </a:rPr>
              <a:t>Cualquier texto bíblico sin cita, son paráfrasis del autor de alguna otra versión. </a:t>
            </a:r>
            <a:endParaRPr lang="es-CR" dirty="0">
              <a:solidFill>
                <a:prstClr val="white"/>
              </a:solidFill>
              <a:ea typeface="Arial" charset="0"/>
              <a:cs typeface="Arial" charset="0"/>
            </a:endParaRPr>
          </a:p>
        </p:txBody>
      </p:sp>
      <p:sp>
        <p:nvSpPr>
          <p:cNvPr id="13" name="Title 2"/>
          <p:cNvSpPr txBox="1">
            <a:spLocks/>
          </p:cNvSpPr>
          <p:nvPr/>
        </p:nvSpPr>
        <p:spPr>
          <a:xfrm>
            <a:off x="5584058" y="1726678"/>
            <a:ext cx="435742" cy="44082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800" dirty="0">
                <a:solidFill>
                  <a:prstClr val="black"/>
                </a:solidFill>
                <a:ea typeface="Arial" charset="0"/>
                <a:cs typeface="Arial" charset="0"/>
              </a:rPr>
              <a:t>®</a:t>
            </a:r>
            <a:endParaRPr lang="en-US" sz="1600" dirty="0">
              <a:solidFill>
                <a:prstClr val="black"/>
              </a:solidFill>
              <a:ea typeface="Arial" charset="0"/>
              <a:cs typeface="Arial" charset="0"/>
            </a:endParaRPr>
          </a:p>
        </p:txBody>
      </p:sp>
    </p:spTree>
    <p:extLst>
      <p:ext uri="{BB962C8B-B14F-4D97-AF65-F5344CB8AC3E}">
        <p14:creationId xmlns:p14="http://schemas.microsoft.com/office/powerpoint/2010/main" val="17733567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5BE08C3-3AD9-DA44-B901-50F8582F1E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082403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4DF6355-83E4-9B48-8081-55A46651AD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007084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01874220-A557-4BFD-B7E2-47DEB30BE8C2}"/>
              </a:ext>
            </a:extLst>
          </p:cNvPr>
          <p:cNvPicPr>
            <a:picLocks noChangeAspect="1"/>
          </p:cNvPicPr>
          <p:nvPr/>
        </p:nvPicPr>
        <p:blipFill rotWithShape="1">
          <a:blip r:embed="rId3">
            <a:extLst>
              <a:ext uri="{28A0092B-C50C-407E-A947-70E740481C1C}">
                <a14:useLocalDpi xmlns:a14="http://schemas.microsoft.com/office/drawing/2010/main" val="0"/>
              </a:ext>
            </a:extLst>
          </a:blip>
          <a:srcRect r="25000"/>
          <a:stretch/>
        </p:blipFill>
        <p:spPr>
          <a:xfrm>
            <a:off x="0" y="0"/>
            <a:ext cx="9144000" cy="6858000"/>
          </a:xfrm>
          <a:prstGeom prst="rect">
            <a:avLst/>
          </a:prstGeom>
        </p:spPr>
      </p:pic>
      <p:pic>
        <p:nvPicPr>
          <p:cNvPr id="5" name="Picture 4">
            <a:extLst>
              <a:ext uri="{FF2B5EF4-FFF2-40B4-BE49-F238E27FC236}">
                <a16:creationId xmlns:a16="http://schemas.microsoft.com/office/drawing/2014/main" id="{C766C7F5-C86F-47C1-A166-526A1EFEE765}"/>
              </a:ext>
            </a:extLst>
          </p:cNvPr>
          <p:cNvPicPr>
            <a:picLocks noChangeAspect="1"/>
          </p:cNvPicPr>
          <p:nvPr/>
        </p:nvPicPr>
        <p:blipFill>
          <a:blip r:embed="rId4"/>
          <a:stretch>
            <a:fillRect/>
          </a:stretch>
        </p:blipFill>
        <p:spPr>
          <a:xfrm rot="21272333">
            <a:off x="4983460" y="1049760"/>
            <a:ext cx="3108630" cy="4403542"/>
          </a:xfrm>
          <a:prstGeom prst="rect">
            <a:avLst/>
          </a:prstGeom>
        </p:spPr>
      </p:pic>
      <p:sp>
        <p:nvSpPr>
          <p:cNvPr id="6" name="TextBox 5"/>
          <p:cNvSpPr txBox="1"/>
          <p:nvPr/>
        </p:nvSpPr>
        <p:spPr>
          <a:xfrm>
            <a:off x="381000" y="1066800"/>
            <a:ext cx="4495800" cy="3416320"/>
          </a:xfrm>
          <a:prstGeom prst="rect">
            <a:avLst/>
          </a:prstGeom>
          <a:noFill/>
          <a:effectLst/>
        </p:spPr>
        <p:txBody>
          <a:bodyPr wrap="square">
            <a:spAutoFit/>
          </a:bodyPr>
          <a:lstStyle/>
          <a:p>
            <a:pPr fontAlgn="base">
              <a:spcBef>
                <a:spcPct val="20000"/>
              </a:spcBef>
              <a:spcAft>
                <a:spcPct val="0"/>
              </a:spcAft>
              <a:buClr>
                <a:srgbClr val="CCFF99"/>
              </a:buClr>
              <a:defRPr/>
            </a:pPr>
            <a:r>
              <a:rPr lang="es-ES" sz="3600" dirty="0">
                <a:solidFill>
                  <a:srgbClr val="FFFFFF"/>
                </a:solidFill>
                <a:effectLst>
                  <a:outerShdw blurRad="50800" dist="63500" dir="2700000" algn="tl" rotWithShape="0">
                    <a:prstClr val="black">
                      <a:alpha val="65000"/>
                    </a:prstClr>
                  </a:outerShdw>
                </a:effectLst>
                <a:latin typeface="Arial" charset="0"/>
                <a:cs typeface="Arial" pitchFamily="34" charset="0"/>
              </a:rPr>
              <a:t>John </a:t>
            </a:r>
            <a:r>
              <a:rPr lang="es-ES" sz="3600" dirty="0" err="1">
                <a:solidFill>
                  <a:srgbClr val="FFFFFF"/>
                </a:solidFill>
                <a:effectLst>
                  <a:outerShdw blurRad="50800" dist="63500" dir="2700000" algn="tl" rotWithShape="0">
                    <a:prstClr val="black">
                      <a:alpha val="65000"/>
                    </a:prstClr>
                  </a:outerShdw>
                </a:effectLst>
                <a:latin typeface="Arial" charset="0"/>
                <a:cs typeface="Arial" pitchFamily="34" charset="0"/>
              </a:rPr>
              <a:t>Claypool</a:t>
            </a:r>
            <a:r>
              <a:rPr lang="es-ES" sz="3600" dirty="0">
                <a:solidFill>
                  <a:srgbClr val="FFFFFF"/>
                </a:solidFill>
                <a:effectLst>
                  <a:outerShdw blurRad="50800" dist="63500" dir="2700000" algn="tl" rotWithShape="0">
                    <a:prstClr val="black">
                      <a:alpha val="65000"/>
                    </a:prstClr>
                  </a:outerShdw>
                </a:effectLst>
                <a:latin typeface="Arial" charset="0"/>
                <a:cs typeface="Arial" pitchFamily="34" charset="0"/>
              </a:rPr>
              <a:t> fue un joven pastor cuando perdió a su hija de 8 años en una trágica batalla de dos años con leucemia.</a:t>
            </a:r>
            <a:endParaRPr lang="en-US" sz="3600" dirty="0">
              <a:solidFill>
                <a:srgbClr val="FFFFFF"/>
              </a:solidFill>
              <a:effectLst>
                <a:outerShdw blurRad="50800" dist="63500" dir="2700000" algn="tl" rotWithShape="0">
                  <a:prstClr val="black">
                    <a:alpha val="65000"/>
                  </a:prstClr>
                </a:outerShdw>
              </a:effectLst>
              <a:latin typeface="Arial"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7187510-D4D6-BB44-B010-67349C9582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089342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CC16108-7774-894B-84B6-1AE61F95FE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8985396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1472765-0D1E-2E4F-808D-91A14E0435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5295677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21E1BF8-9117-FF40-BE9D-D8F4ADBBF4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9997759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492E06408ADEE41BF0B67F14AB15500" ma:contentTypeVersion="9" ma:contentTypeDescription="Create a new document." ma:contentTypeScope="" ma:versionID="72ed82b64911a7369b5a56d320e07570">
  <xsd:schema xmlns:xsd="http://www.w3.org/2001/XMLSchema" xmlns:xs="http://www.w3.org/2001/XMLSchema" xmlns:p="http://schemas.microsoft.com/office/2006/metadata/properties" xmlns:ns1="http://schemas.microsoft.com/sharepoint/v3" xmlns:ns2="b3d8973d-8316-407a-8e30-0fccab978384" xmlns:ns3="9b1224cd-25dc-4b65-9ab8-cd20bb625383" targetNamespace="http://schemas.microsoft.com/office/2006/metadata/properties" ma:root="true" ma:fieldsID="7cf185fc82ea8dd4cb979d0f375f72ee" ns1:_="" ns2:_="" ns3:_="">
    <xsd:import namespace="http://schemas.microsoft.com/sharepoint/v3"/>
    <xsd:import namespace="b3d8973d-8316-407a-8e30-0fccab978384"/>
    <xsd:import namespace="9b1224cd-25dc-4b65-9ab8-cd20bb625383"/>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AutoTag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3d8973d-8316-407a-8e30-0fccab97838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b1224cd-25dc-4b65-9ab8-cd20bb625383"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AutoTags" ma:index="14" nillable="true" ma:displayName="MediaServiceAuto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E0D6DF2-89CA-470A-8433-FA6710060EA2}">
  <ds:schemaRef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schemas.microsoft.com/office/2006/metadata/properties"/>
    <ds:schemaRef ds:uri="b3d8973d-8316-407a-8e30-0fccab978384"/>
    <ds:schemaRef ds:uri="http://purl.org/dc/terms/"/>
    <ds:schemaRef ds:uri="http://www.w3.org/XML/1998/namespace"/>
    <ds:schemaRef ds:uri="http://purl.org/dc/elements/1.1/"/>
    <ds:schemaRef ds:uri="http://schemas.microsoft.com/sharepoint/v3"/>
  </ds:schemaRefs>
</ds:datastoreItem>
</file>

<file path=customXml/itemProps2.xml><?xml version="1.0" encoding="utf-8"?>
<ds:datastoreItem xmlns:ds="http://schemas.openxmlformats.org/officeDocument/2006/customXml" ds:itemID="{0E0A182C-744D-4D88-AF1C-3C7A2889473A}">
  <ds:schemaRefs>
    <ds:schemaRef ds:uri="http://schemas.microsoft.com/sharepoint/v3/contenttype/forms"/>
  </ds:schemaRefs>
</ds:datastoreItem>
</file>

<file path=customXml/itemProps3.xml><?xml version="1.0" encoding="utf-8"?>
<ds:datastoreItem xmlns:ds="http://schemas.openxmlformats.org/officeDocument/2006/customXml" ds:itemID="{F6DF6FDE-5009-437F-8679-250C383DE0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3d8973d-8316-407a-8e30-0fccab978384"/>
    <ds:schemaRef ds:uri="9b1224cd-25dc-4b65-9ab8-cd20bb62538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5667</TotalTime>
  <Words>919</Words>
  <Application>Microsoft Office PowerPoint</Application>
  <PresentationFormat>On-screen Show (4:3)</PresentationFormat>
  <Paragraphs>96</Paragraphs>
  <Slides>18</Slides>
  <Notes>18</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18</vt:i4>
      </vt:variant>
    </vt:vector>
  </HeadingPairs>
  <TitlesOfParts>
    <vt:vector size="22" baseType="lpstr">
      <vt:lpstr>Arial</vt:lpstr>
      <vt:lpstr>Calibri</vt:lpstr>
      <vt:lpstr>Office Theme</vt:lpstr>
      <vt:lpstr>2_Office Theme</vt:lpstr>
      <vt:lpstr>Imágenes © Alamy www.alamy.com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Michigan Conference of SDA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vgriffin</dc:creator>
  <cp:lastModifiedBy>Sheri Christie</cp:lastModifiedBy>
  <cp:revision>128</cp:revision>
  <dcterms:created xsi:type="dcterms:W3CDTF">2014-09-22T15:22:05Z</dcterms:created>
  <dcterms:modified xsi:type="dcterms:W3CDTF">2021-11-17T22:11:36Z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0x0101003492E06408ADEE41BF0B67F14AB15500</vt:lpwstr>
  </property>
</Properties>
</file>